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 id="296" r:id="rId45"/>
    <p:sldId id="297" r:id="rId46"/>
    <p:sldId id="298" r:id="rId47"/>
    <p:sldId id="299" r:id="rId48"/>
  </p:sldIdLst>
  <p:sldSz cx="18288000" cy="10287000"/>
  <p:notesSz cx="6858000" cy="9144000"/>
  <p:embeddedFontLst>
    <p:embeddedFont>
      <p:font typeface="Barlow SemiCondensed Bold" panose="020B0604020202020204" charset="0"/>
      <p:regular r:id="rId49"/>
    </p:embeddedFont>
    <p:embeddedFont>
      <p:font typeface="Canva Sans Bold" panose="020B0604020202020204" charset="0"/>
      <p:regular r:id="rId50"/>
    </p:embeddedFont>
    <p:embeddedFont>
      <p:font typeface="Hind Madurai" panose="02000000000000000000" pitchFamily="2" charset="0"/>
      <p:regular r:id="rId51"/>
    </p:embeddedFont>
    <p:embeddedFont>
      <p:font typeface="Montserrat" pitchFamily="2" charset="0"/>
      <p:regular r:id="rId52"/>
      <p:bold r:id="rId53"/>
    </p:embeddedFont>
    <p:embeddedFont>
      <p:font typeface="Montserrat Classic Bold" panose="020B0604020202020204" charset="0"/>
      <p:regular r:id="rId54"/>
    </p:embeddedFont>
    <p:embeddedFont>
      <p:font typeface="Montserrat Medium" pitchFamily="2" charset="0"/>
      <p:regular r:id="rId55"/>
    </p:embeddedFont>
    <p:embeddedFont>
      <p:font typeface="Poppins" panose="00000500000000000000" pitchFamily="2" charset="0"/>
      <p:regular r:id="rId56"/>
    </p:embeddedFont>
    <p:embeddedFont>
      <p:font typeface="Poppins Bold" panose="00000800000000000000" charset="0"/>
      <p:regular r:id="rId57"/>
    </p:embeddedFont>
    <p:embeddedFont>
      <p:font typeface="Poppins Light" panose="00000400000000000000" pitchFamily="2" charset="0"/>
      <p:regular r:id="rId58"/>
    </p:embeddedFont>
    <p:embeddedFont>
      <p:font typeface="Poppins Medium" panose="00000600000000000000" pitchFamily="2" charset="0"/>
      <p:regular r:id="rId5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68" d="100"/>
          <a:sy n="68" d="100"/>
        </p:scale>
        <p:origin x="1627" y="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font" Target="fonts/font2.fntdata"/><Relationship Id="rId55" Type="http://schemas.openxmlformats.org/officeDocument/2006/relationships/font" Target="fonts/font7.fntdata"/><Relationship Id="rId63"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font" Target="fonts/font5.fntdata"/><Relationship Id="rId58" Type="http://schemas.openxmlformats.org/officeDocument/2006/relationships/font" Target="fonts/font10.fntdata"/><Relationship Id="rId5" Type="http://schemas.openxmlformats.org/officeDocument/2006/relationships/slide" Target="slides/slide1.xml"/><Relationship Id="rId61" Type="http://schemas.openxmlformats.org/officeDocument/2006/relationships/viewProps" Target="viewProps.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font" Target="fonts/font8.fntdata"/><Relationship Id="rId8" Type="http://schemas.openxmlformats.org/officeDocument/2006/relationships/slide" Target="slides/slide4.xml"/><Relationship Id="rId51" Type="http://schemas.openxmlformats.org/officeDocument/2006/relationships/font" Target="fonts/font3.fntdata"/><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font" Target="fonts/font11.fntdata"/><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font" Target="fonts/font6.fntdata"/><Relationship Id="rId62"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font" Target="fonts/font1.fntdata"/><Relationship Id="rId57" Type="http://schemas.openxmlformats.org/officeDocument/2006/relationships/font" Target="fonts/font9.fntdata"/><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font" Target="fonts/font4.fntdata"/><Relationship Id="rId6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10/28/2026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10/28/2026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10/28/2026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10/28/2026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jpe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7.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jpeg"/></Relationships>
</file>

<file path=ppt/slides/_rels/slide1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7.xml"/><Relationship Id="rId6" Type="http://schemas.openxmlformats.org/officeDocument/2006/relationships/image" Target="../media/image12.jpeg"/><Relationship Id="rId5" Type="http://schemas.openxmlformats.org/officeDocument/2006/relationships/image" Target="../media/image29.jpeg"/><Relationship Id="rId4" Type="http://schemas.openxmlformats.org/officeDocument/2006/relationships/image" Target="../media/image28.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7.xml"/><Relationship Id="rId4" Type="http://schemas.openxmlformats.org/officeDocument/2006/relationships/image" Target="../media/image4.sv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7.xml"/><Relationship Id="rId5" Type="http://schemas.openxmlformats.org/officeDocument/2006/relationships/image" Target="../media/image41.jpeg"/><Relationship Id="rId4" Type="http://schemas.openxmlformats.org/officeDocument/2006/relationships/image" Target="../media/image40.jpeg"/></Relationships>
</file>

<file path=ppt/slides/_rels/slide2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42.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slideLayout" Target="../slideLayouts/slideLayout7.xml"/><Relationship Id="rId4" Type="http://schemas.openxmlformats.org/officeDocument/2006/relationships/image" Target="../media/image45.jpeg"/></Relationships>
</file>

<file path=ppt/slides/_rels/slide31.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48.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51.sv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52.jpeg"/><Relationship Id="rId1" Type="http://schemas.openxmlformats.org/officeDocument/2006/relationships/slideLayout" Target="../slideLayouts/slideLayout7.xml"/><Relationship Id="rId4" Type="http://schemas.openxmlformats.org/officeDocument/2006/relationships/image" Target="../media/image53.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56.svg"/><Relationship Id="rId2" Type="http://schemas.openxmlformats.org/officeDocument/2006/relationships/image" Target="../media/image55.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60C5B"/>
        </a:solidFill>
        <a:effectLst/>
      </p:bgPr>
    </p:bg>
    <p:spTree>
      <p:nvGrpSpPr>
        <p:cNvPr id="1" name=""/>
        <p:cNvGrpSpPr/>
        <p:nvPr/>
      </p:nvGrpSpPr>
      <p:grpSpPr>
        <a:xfrm>
          <a:off x="0" y="0"/>
          <a:ext cx="0" cy="0"/>
          <a:chOff x="0" y="0"/>
          <a:chExt cx="0" cy="0"/>
        </a:xfrm>
      </p:grpSpPr>
      <p:grpSp>
        <p:nvGrpSpPr>
          <p:cNvPr id="2" name="Group 2"/>
          <p:cNvGrpSpPr>
            <a:grpSpLocks noChangeAspect="1"/>
          </p:cNvGrpSpPr>
          <p:nvPr/>
        </p:nvGrpSpPr>
        <p:grpSpPr>
          <a:xfrm>
            <a:off x="4158577" y="0"/>
            <a:ext cx="17287494" cy="11774314"/>
            <a:chOff x="0" y="0"/>
            <a:chExt cx="5475623" cy="3729384"/>
          </a:xfrm>
        </p:grpSpPr>
        <p:sp>
          <p:nvSpPr>
            <p:cNvPr id="3" name="Freeform 3"/>
            <p:cNvSpPr/>
            <p:nvPr/>
          </p:nvSpPr>
          <p:spPr>
            <a:xfrm>
              <a:off x="0" y="0"/>
              <a:ext cx="5475623" cy="3729384"/>
            </a:xfrm>
            <a:custGeom>
              <a:avLst/>
              <a:gdLst/>
              <a:ahLst/>
              <a:cxnLst/>
              <a:rect l="l" t="t" r="r" b="b"/>
              <a:pathLst>
                <a:path w="5475623" h="3729384">
                  <a:moveTo>
                    <a:pt x="3322462" y="3729384"/>
                  </a:moveTo>
                  <a:lnTo>
                    <a:pt x="0" y="3729384"/>
                  </a:lnTo>
                  <a:lnTo>
                    <a:pt x="2153161" y="0"/>
                  </a:lnTo>
                  <a:lnTo>
                    <a:pt x="5475623" y="0"/>
                  </a:lnTo>
                  <a:lnTo>
                    <a:pt x="3322462" y="3729384"/>
                  </a:lnTo>
                  <a:close/>
                </a:path>
              </a:pathLst>
            </a:custGeom>
            <a:solidFill>
              <a:srgbClr val="F8B92F"/>
            </a:solidFill>
          </p:spPr>
          <p:txBody>
            <a:bodyPr/>
            <a:lstStyle/>
            <a:p>
              <a:endParaRPr lang="en-GB"/>
            </a:p>
          </p:txBody>
        </p:sp>
        <p:sp>
          <p:nvSpPr>
            <p:cNvPr id="4" name="Freeform 4"/>
            <p:cNvSpPr/>
            <p:nvPr/>
          </p:nvSpPr>
          <p:spPr>
            <a:xfrm>
              <a:off x="0" y="0"/>
              <a:ext cx="5475623" cy="3729384"/>
            </a:xfrm>
            <a:custGeom>
              <a:avLst/>
              <a:gdLst/>
              <a:ahLst/>
              <a:cxnLst/>
              <a:rect l="l" t="t" r="r" b="b"/>
              <a:pathLst>
                <a:path w="5475623" h="3729384">
                  <a:moveTo>
                    <a:pt x="3322462" y="3729384"/>
                  </a:moveTo>
                  <a:lnTo>
                    <a:pt x="0" y="3729384"/>
                  </a:lnTo>
                  <a:lnTo>
                    <a:pt x="2153161" y="0"/>
                  </a:lnTo>
                  <a:lnTo>
                    <a:pt x="5475623" y="0"/>
                  </a:lnTo>
                  <a:lnTo>
                    <a:pt x="3322462" y="3729384"/>
                  </a:lnTo>
                  <a:close/>
                </a:path>
              </a:pathLst>
            </a:custGeom>
            <a:solidFill>
              <a:srgbClr val="C0CBD3"/>
            </a:solidFill>
            <a:ln w="12700">
              <a:solidFill>
                <a:srgbClr val="000000"/>
              </a:solidFill>
            </a:ln>
          </p:spPr>
          <p:txBody>
            <a:bodyPr/>
            <a:lstStyle/>
            <a:p>
              <a:endParaRPr lang="en-GB"/>
            </a:p>
          </p:txBody>
        </p:sp>
      </p:grpSp>
      <p:sp>
        <p:nvSpPr>
          <p:cNvPr id="5" name="AutoShape 5"/>
          <p:cNvSpPr/>
          <p:nvPr/>
        </p:nvSpPr>
        <p:spPr>
          <a:xfrm>
            <a:off x="0" y="3897015"/>
            <a:ext cx="353071" cy="2229073"/>
          </a:xfrm>
          <a:prstGeom prst="rect">
            <a:avLst/>
          </a:prstGeom>
          <a:solidFill>
            <a:srgbClr val="C0CBD3"/>
          </a:solidFill>
        </p:spPr>
        <p:txBody>
          <a:bodyPr/>
          <a:lstStyle/>
          <a:p>
            <a:endParaRPr lang="en-GB"/>
          </a:p>
        </p:txBody>
      </p:sp>
      <p:grpSp>
        <p:nvGrpSpPr>
          <p:cNvPr id="6" name="Group 6"/>
          <p:cNvGrpSpPr/>
          <p:nvPr/>
        </p:nvGrpSpPr>
        <p:grpSpPr>
          <a:xfrm>
            <a:off x="11728296" y="419391"/>
            <a:ext cx="5830126" cy="3854699"/>
            <a:chOff x="0" y="0"/>
            <a:chExt cx="7773502" cy="5139599"/>
          </a:xfrm>
        </p:grpSpPr>
        <p:pic>
          <p:nvPicPr>
            <p:cNvPr id="7" name="Picture 7"/>
            <p:cNvPicPr>
              <a:picLocks noChangeAspect="1"/>
            </p:cNvPicPr>
            <p:nvPr/>
          </p:nvPicPr>
          <p:blipFill>
            <a:blip r:embed="rId2"/>
            <a:srcRect t="457" b="457"/>
            <a:stretch>
              <a:fillRect/>
            </a:stretch>
          </p:blipFill>
          <p:spPr>
            <a:xfrm>
              <a:off x="0" y="0"/>
              <a:ext cx="7773502" cy="5139599"/>
            </a:xfrm>
            <a:prstGeom prst="rect">
              <a:avLst/>
            </a:prstGeom>
          </p:spPr>
        </p:pic>
      </p:grpSp>
      <p:sp>
        <p:nvSpPr>
          <p:cNvPr id="8" name="Freeform 8"/>
          <p:cNvSpPr/>
          <p:nvPr/>
        </p:nvSpPr>
        <p:spPr>
          <a:xfrm>
            <a:off x="1028700" y="2490101"/>
            <a:ext cx="5205035" cy="1383286"/>
          </a:xfrm>
          <a:custGeom>
            <a:avLst/>
            <a:gdLst/>
            <a:ahLst/>
            <a:cxnLst/>
            <a:rect l="l" t="t" r="r" b="b"/>
            <a:pathLst>
              <a:path w="5205035" h="1383286">
                <a:moveTo>
                  <a:pt x="0" y="0"/>
                </a:moveTo>
                <a:lnTo>
                  <a:pt x="5205035" y="0"/>
                </a:lnTo>
                <a:lnTo>
                  <a:pt x="5205035" y="1383286"/>
                </a:lnTo>
                <a:lnTo>
                  <a:pt x="0" y="1383286"/>
                </a:lnTo>
                <a:lnTo>
                  <a:pt x="0" y="0"/>
                </a:lnTo>
                <a:close/>
              </a:path>
            </a:pathLst>
          </a:custGeom>
          <a:blipFill>
            <a:blip r:embed="rId3"/>
            <a:stretch>
              <a:fillRect/>
            </a:stretch>
          </a:blipFill>
        </p:spPr>
        <p:txBody>
          <a:bodyPr/>
          <a:lstStyle/>
          <a:p>
            <a:endParaRPr lang="en-GB"/>
          </a:p>
        </p:txBody>
      </p:sp>
      <p:sp>
        <p:nvSpPr>
          <p:cNvPr id="9" name="TextBox 9"/>
          <p:cNvSpPr txBox="1"/>
          <p:nvPr/>
        </p:nvSpPr>
        <p:spPr>
          <a:xfrm>
            <a:off x="1028700" y="4518560"/>
            <a:ext cx="12400641" cy="1871425"/>
          </a:xfrm>
          <a:prstGeom prst="rect">
            <a:avLst/>
          </a:prstGeom>
        </p:spPr>
        <p:txBody>
          <a:bodyPr lIns="0" tIns="0" rIns="0" bIns="0" rtlCol="0" anchor="t">
            <a:spAutoFit/>
          </a:bodyPr>
          <a:lstStyle/>
          <a:p>
            <a:pPr algn="just">
              <a:lnSpc>
                <a:spcPts val="14416"/>
              </a:lnSpc>
            </a:pPr>
            <a:r>
              <a:rPr lang="en-US" sz="13106" b="1">
                <a:solidFill>
                  <a:srgbClr val="FFFFFF"/>
                </a:solidFill>
                <a:latin typeface="Barlow SemiCondensed Bold"/>
                <a:ea typeface="Barlow SemiCondensed Bold"/>
                <a:cs typeface="Barlow SemiCondensed Bold"/>
                <a:sym typeface="Barlow SemiCondensed Bold"/>
              </a:rPr>
              <a:t>STAFF INDUCTION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60C5B"/>
        </a:solidFill>
        <a:effectLst/>
      </p:bgPr>
    </p:bg>
    <p:spTree>
      <p:nvGrpSpPr>
        <p:cNvPr id="1" name=""/>
        <p:cNvGrpSpPr/>
        <p:nvPr/>
      </p:nvGrpSpPr>
      <p:grpSpPr>
        <a:xfrm>
          <a:off x="0" y="0"/>
          <a:ext cx="0" cy="0"/>
          <a:chOff x="0" y="0"/>
          <a:chExt cx="0" cy="0"/>
        </a:xfrm>
      </p:grpSpPr>
      <p:sp>
        <p:nvSpPr>
          <p:cNvPr id="2" name="TextBox 2"/>
          <p:cNvSpPr txBox="1"/>
          <p:nvPr/>
        </p:nvSpPr>
        <p:spPr>
          <a:xfrm>
            <a:off x="6445969" y="4727432"/>
            <a:ext cx="5396061" cy="832137"/>
          </a:xfrm>
          <a:prstGeom prst="rect">
            <a:avLst/>
          </a:prstGeom>
        </p:spPr>
        <p:txBody>
          <a:bodyPr lIns="0" tIns="0" rIns="0" bIns="0" rtlCol="0" anchor="t">
            <a:spAutoFit/>
          </a:bodyPr>
          <a:lstStyle/>
          <a:p>
            <a:pPr algn="ctr">
              <a:lnSpc>
                <a:spcPts val="6074"/>
              </a:lnSpc>
              <a:spcBef>
                <a:spcPct val="0"/>
              </a:spcBef>
            </a:pPr>
            <a:r>
              <a:rPr lang="en-US" sz="5522" b="1">
                <a:solidFill>
                  <a:srgbClr val="E0B0FF"/>
                </a:solidFill>
                <a:latin typeface="Poppins Bold"/>
                <a:ea typeface="Poppins Bold"/>
                <a:cs typeface="Poppins Bold"/>
                <a:sym typeface="Poppins Bold"/>
              </a:rPr>
              <a:t>INTRODUCTION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511156" y="2370729"/>
            <a:ext cx="9376305" cy="6938836"/>
            <a:chOff x="0" y="0"/>
            <a:chExt cx="12501741" cy="9251782"/>
          </a:xfrm>
        </p:grpSpPr>
        <p:pic>
          <p:nvPicPr>
            <p:cNvPr id="3" name="Picture 3"/>
            <p:cNvPicPr>
              <a:picLocks noChangeAspect="1"/>
            </p:cNvPicPr>
            <p:nvPr/>
          </p:nvPicPr>
          <p:blipFill>
            <a:blip r:embed="rId2"/>
            <a:srcRect l="4916" r="4916"/>
            <a:stretch>
              <a:fillRect/>
            </a:stretch>
          </p:blipFill>
          <p:spPr>
            <a:xfrm>
              <a:off x="0" y="0"/>
              <a:ext cx="12501741" cy="9251782"/>
            </a:xfrm>
            <a:prstGeom prst="rect">
              <a:avLst/>
            </a:prstGeom>
          </p:spPr>
        </p:pic>
      </p:grpSp>
      <p:sp>
        <p:nvSpPr>
          <p:cNvPr id="4" name="Freeform 4"/>
          <p:cNvSpPr/>
          <p:nvPr/>
        </p:nvSpPr>
        <p:spPr>
          <a:xfrm>
            <a:off x="12970650" y="8035285"/>
            <a:ext cx="244713" cy="248325"/>
          </a:xfrm>
          <a:custGeom>
            <a:avLst/>
            <a:gdLst/>
            <a:ahLst/>
            <a:cxnLst/>
            <a:rect l="l" t="t" r="r" b="b"/>
            <a:pathLst>
              <a:path w="244713" h="248325">
                <a:moveTo>
                  <a:pt x="0" y="0"/>
                </a:moveTo>
                <a:lnTo>
                  <a:pt x="244713" y="0"/>
                </a:lnTo>
                <a:lnTo>
                  <a:pt x="244713" y="248324"/>
                </a:lnTo>
                <a:lnTo>
                  <a:pt x="0" y="248324"/>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5" name="TextBox 5"/>
          <p:cNvSpPr txBox="1"/>
          <p:nvPr/>
        </p:nvSpPr>
        <p:spPr>
          <a:xfrm>
            <a:off x="11042636" y="2731097"/>
            <a:ext cx="6020722" cy="339724"/>
          </a:xfrm>
          <a:prstGeom prst="rect">
            <a:avLst/>
          </a:prstGeom>
        </p:spPr>
        <p:txBody>
          <a:bodyPr lIns="0" tIns="0" rIns="0" bIns="0" rtlCol="0" anchor="t">
            <a:spAutoFit/>
          </a:bodyPr>
          <a:lstStyle/>
          <a:p>
            <a:pPr algn="l">
              <a:lnSpc>
                <a:spcPts val="2800"/>
              </a:lnSpc>
            </a:pPr>
            <a:r>
              <a:rPr lang="en-US" sz="2000">
                <a:solidFill>
                  <a:srgbClr val="EE4D28"/>
                </a:solidFill>
                <a:latin typeface="Montserrat"/>
                <a:ea typeface="Montserrat"/>
                <a:cs typeface="Montserrat"/>
                <a:sym typeface="Montserrat"/>
              </a:rPr>
              <a:t>&lt;Add Details&gt;</a:t>
            </a:r>
          </a:p>
        </p:txBody>
      </p:sp>
      <p:sp>
        <p:nvSpPr>
          <p:cNvPr id="6" name="TextBox 6"/>
          <p:cNvSpPr txBox="1"/>
          <p:nvPr/>
        </p:nvSpPr>
        <p:spPr>
          <a:xfrm>
            <a:off x="10951196" y="1857676"/>
            <a:ext cx="6020722" cy="774987"/>
          </a:xfrm>
          <a:prstGeom prst="rect">
            <a:avLst/>
          </a:prstGeom>
        </p:spPr>
        <p:txBody>
          <a:bodyPr lIns="0" tIns="0" rIns="0" bIns="0" rtlCol="0" anchor="t">
            <a:spAutoFit/>
          </a:bodyPr>
          <a:lstStyle/>
          <a:p>
            <a:pPr algn="just">
              <a:lnSpc>
                <a:spcPts val="6074"/>
              </a:lnSpc>
            </a:pPr>
            <a:r>
              <a:rPr lang="en-US" sz="5522" b="1">
                <a:solidFill>
                  <a:srgbClr val="060C5B"/>
                </a:solidFill>
                <a:latin typeface="Barlow SemiCondensed Bold"/>
                <a:ea typeface="Barlow SemiCondensed Bold"/>
                <a:cs typeface="Barlow SemiCondensed Bold"/>
                <a:sym typeface="Barlow SemiCondensed Bold"/>
              </a:rPr>
              <a:t>ABOUT OUR STUD</a:t>
            </a:r>
          </a:p>
        </p:txBody>
      </p:sp>
      <p:sp>
        <p:nvSpPr>
          <p:cNvPr id="7" name="Freeform 7"/>
          <p:cNvSpPr/>
          <p:nvPr/>
        </p:nvSpPr>
        <p:spPr>
          <a:xfrm>
            <a:off x="511156" y="547029"/>
            <a:ext cx="3221392" cy="1142713"/>
          </a:xfrm>
          <a:custGeom>
            <a:avLst/>
            <a:gdLst/>
            <a:ahLst/>
            <a:cxnLst/>
            <a:rect l="l" t="t" r="r" b="b"/>
            <a:pathLst>
              <a:path w="3221392" h="1142713">
                <a:moveTo>
                  <a:pt x="0" y="0"/>
                </a:moveTo>
                <a:lnTo>
                  <a:pt x="3221392" y="0"/>
                </a:lnTo>
                <a:lnTo>
                  <a:pt x="3221392" y="1142713"/>
                </a:lnTo>
                <a:lnTo>
                  <a:pt x="0" y="1142713"/>
                </a:lnTo>
                <a:lnTo>
                  <a:pt x="0" y="0"/>
                </a:lnTo>
                <a:close/>
              </a:path>
            </a:pathLst>
          </a:custGeom>
          <a:blipFill>
            <a:blip r:embed="rId4"/>
            <a:stretch>
              <a:fillRect t="-24224" b="-20888"/>
            </a:stretch>
          </a:blipFill>
        </p:spPr>
        <p:txBody>
          <a:bodyPr/>
          <a:lstStyle/>
          <a:p>
            <a:endParaRPr lang="en-GB"/>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a:xfrm>
            <a:off x="10675364" y="-550481"/>
            <a:ext cx="17287494" cy="11774314"/>
            <a:chOff x="0" y="0"/>
            <a:chExt cx="5475623" cy="3729384"/>
          </a:xfrm>
        </p:grpSpPr>
        <p:sp>
          <p:nvSpPr>
            <p:cNvPr id="3" name="Freeform 3"/>
            <p:cNvSpPr/>
            <p:nvPr/>
          </p:nvSpPr>
          <p:spPr>
            <a:xfrm>
              <a:off x="0" y="0"/>
              <a:ext cx="5475623" cy="3729384"/>
            </a:xfrm>
            <a:custGeom>
              <a:avLst/>
              <a:gdLst/>
              <a:ahLst/>
              <a:cxnLst/>
              <a:rect l="l" t="t" r="r" b="b"/>
              <a:pathLst>
                <a:path w="5475623" h="3729384">
                  <a:moveTo>
                    <a:pt x="3322462" y="3729384"/>
                  </a:moveTo>
                  <a:lnTo>
                    <a:pt x="0" y="3729384"/>
                  </a:lnTo>
                  <a:lnTo>
                    <a:pt x="2153161" y="0"/>
                  </a:lnTo>
                  <a:lnTo>
                    <a:pt x="5475623" y="0"/>
                  </a:lnTo>
                  <a:lnTo>
                    <a:pt x="3322462" y="3729384"/>
                  </a:lnTo>
                  <a:close/>
                </a:path>
              </a:pathLst>
            </a:custGeom>
            <a:solidFill>
              <a:srgbClr val="192730"/>
            </a:solidFill>
          </p:spPr>
          <p:txBody>
            <a:bodyPr/>
            <a:lstStyle/>
            <a:p>
              <a:endParaRPr lang="en-GB"/>
            </a:p>
          </p:txBody>
        </p:sp>
        <p:sp>
          <p:nvSpPr>
            <p:cNvPr id="4" name="Freeform 4"/>
            <p:cNvSpPr/>
            <p:nvPr/>
          </p:nvSpPr>
          <p:spPr>
            <a:xfrm>
              <a:off x="0" y="0"/>
              <a:ext cx="5475623" cy="3729384"/>
            </a:xfrm>
            <a:custGeom>
              <a:avLst/>
              <a:gdLst/>
              <a:ahLst/>
              <a:cxnLst/>
              <a:rect l="l" t="t" r="r" b="b"/>
              <a:pathLst>
                <a:path w="5475623" h="3729384">
                  <a:moveTo>
                    <a:pt x="3322462" y="3729384"/>
                  </a:moveTo>
                  <a:lnTo>
                    <a:pt x="0" y="3729384"/>
                  </a:lnTo>
                  <a:lnTo>
                    <a:pt x="2153161" y="0"/>
                  </a:lnTo>
                  <a:lnTo>
                    <a:pt x="5475623" y="0"/>
                  </a:lnTo>
                  <a:lnTo>
                    <a:pt x="3322462" y="3729384"/>
                  </a:lnTo>
                  <a:close/>
                </a:path>
              </a:pathLst>
            </a:custGeom>
            <a:solidFill>
              <a:srgbClr val="060C5B"/>
            </a:solidFill>
            <a:ln w="12700">
              <a:solidFill>
                <a:srgbClr val="000000"/>
              </a:solidFill>
            </a:ln>
          </p:spPr>
          <p:txBody>
            <a:bodyPr/>
            <a:lstStyle/>
            <a:p>
              <a:endParaRPr lang="en-GB"/>
            </a:p>
          </p:txBody>
        </p:sp>
      </p:grpSp>
      <p:sp>
        <p:nvSpPr>
          <p:cNvPr id="5" name="AutoShape 5"/>
          <p:cNvSpPr/>
          <p:nvPr/>
        </p:nvSpPr>
        <p:spPr>
          <a:xfrm>
            <a:off x="835782" y="3824129"/>
            <a:ext cx="9478941" cy="3613828"/>
          </a:xfrm>
          <a:prstGeom prst="rect">
            <a:avLst/>
          </a:prstGeom>
          <a:solidFill>
            <a:srgbClr val="D9DCDB"/>
          </a:solidFill>
        </p:spPr>
        <p:txBody>
          <a:bodyPr/>
          <a:lstStyle/>
          <a:p>
            <a:endParaRPr lang="en-GB"/>
          </a:p>
        </p:txBody>
      </p:sp>
      <p:sp>
        <p:nvSpPr>
          <p:cNvPr id="6" name="TextBox 6"/>
          <p:cNvSpPr txBox="1"/>
          <p:nvPr/>
        </p:nvSpPr>
        <p:spPr>
          <a:xfrm>
            <a:off x="1028700" y="2712381"/>
            <a:ext cx="6563757" cy="832137"/>
          </a:xfrm>
          <a:prstGeom prst="rect">
            <a:avLst/>
          </a:prstGeom>
        </p:spPr>
        <p:txBody>
          <a:bodyPr lIns="0" tIns="0" rIns="0" bIns="0" rtlCol="0" anchor="t">
            <a:spAutoFit/>
          </a:bodyPr>
          <a:lstStyle/>
          <a:p>
            <a:pPr algn="just">
              <a:lnSpc>
                <a:spcPts val="6074"/>
              </a:lnSpc>
            </a:pPr>
            <a:r>
              <a:rPr lang="en-US" sz="5522" b="1">
                <a:solidFill>
                  <a:srgbClr val="060C5B"/>
                </a:solidFill>
                <a:latin typeface="Poppins Bold"/>
                <a:ea typeface="Poppins Bold"/>
                <a:cs typeface="Poppins Bold"/>
                <a:sym typeface="Poppins Bold"/>
              </a:rPr>
              <a:t>WHO IS WHO?</a:t>
            </a:r>
          </a:p>
        </p:txBody>
      </p:sp>
      <p:sp>
        <p:nvSpPr>
          <p:cNvPr id="7" name="TextBox 7"/>
          <p:cNvSpPr txBox="1"/>
          <p:nvPr/>
        </p:nvSpPr>
        <p:spPr>
          <a:xfrm>
            <a:off x="352066" y="274551"/>
            <a:ext cx="7050877" cy="332740"/>
          </a:xfrm>
          <a:prstGeom prst="rect">
            <a:avLst/>
          </a:prstGeom>
        </p:spPr>
        <p:txBody>
          <a:bodyPr lIns="0" tIns="0" rIns="0" bIns="0" rtlCol="0" anchor="t">
            <a:spAutoFit/>
          </a:bodyPr>
          <a:lstStyle/>
          <a:p>
            <a:pPr algn="ctr">
              <a:lnSpc>
                <a:spcPts val="2480"/>
              </a:lnSpc>
            </a:pPr>
            <a:r>
              <a:rPr lang="en-US" sz="2000" b="1">
                <a:solidFill>
                  <a:srgbClr val="050B5B"/>
                </a:solidFill>
                <a:latin typeface="Poppins Bold"/>
                <a:ea typeface="Poppins Bold"/>
                <a:cs typeface="Poppins Bold"/>
                <a:sym typeface="Poppins Bold"/>
              </a:rPr>
              <a:t> </a:t>
            </a:r>
            <a:r>
              <a:rPr lang="en-US" sz="2000" b="1">
                <a:solidFill>
                  <a:srgbClr val="EE4D28"/>
                </a:solidFill>
                <a:latin typeface="Poppins Bold"/>
                <a:ea typeface="Poppins Bold"/>
                <a:cs typeface="Poppins Bold"/>
                <a:sym typeface="Poppins Bold"/>
              </a:rPr>
              <a:t>&lt;Add details&gt;</a:t>
            </a:r>
            <a:r>
              <a:rPr lang="en-US" sz="2000" b="1">
                <a:solidFill>
                  <a:srgbClr val="050B5B"/>
                </a:solidFill>
                <a:latin typeface="Poppins Bold"/>
                <a:ea typeface="Poppins Bold"/>
                <a:cs typeface="Poppins Bold"/>
                <a:sym typeface="Poppins Bold"/>
              </a:rPr>
              <a:t> Induction Presentation</a:t>
            </a:r>
          </a:p>
        </p:txBody>
      </p:sp>
      <p:sp>
        <p:nvSpPr>
          <p:cNvPr id="8" name="TextBox 8"/>
          <p:cNvSpPr txBox="1"/>
          <p:nvPr/>
        </p:nvSpPr>
        <p:spPr>
          <a:xfrm>
            <a:off x="1137686" y="3886426"/>
            <a:ext cx="8481660" cy="1927859"/>
          </a:xfrm>
          <a:prstGeom prst="rect">
            <a:avLst/>
          </a:prstGeom>
        </p:spPr>
        <p:txBody>
          <a:bodyPr lIns="0" tIns="0" rIns="0" bIns="0" rtlCol="0" anchor="t">
            <a:spAutoFit/>
          </a:bodyPr>
          <a:lstStyle/>
          <a:p>
            <a:pPr algn="l">
              <a:lnSpc>
                <a:spcPts val="5040"/>
              </a:lnSpc>
            </a:pPr>
            <a:r>
              <a:rPr lang="en-US" sz="3600" b="1">
                <a:solidFill>
                  <a:srgbClr val="060C5B"/>
                </a:solidFill>
                <a:latin typeface="Poppins Bold"/>
                <a:ea typeface="Poppins Bold"/>
                <a:cs typeface="Poppins Bold"/>
                <a:sym typeface="Poppins Bold"/>
              </a:rPr>
              <a:t>Stud Manager: </a:t>
            </a:r>
            <a:r>
              <a:rPr lang="en-US" sz="3600">
                <a:solidFill>
                  <a:srgbClr val="EE4D28"/>
                </a:solidFill>
                <a:latin typeface="Poppins"/>
                <a:ea typeface="Poppins"/>
                <a:cs typeface="Poppins"/>
                <a:sym typeface="Poppins"/>
              </a:rPr>
              <a:t>&lt;add details&gt;</a:t>
            </a:r>
          </a:p>
          <a:p>
            <a:pPr algn="l">
              <a:lnSpc>
                <a:spcPts val="5040"/>
              </a:lnSpc>
            </a:pPr>
            <a:r>
              <a:rPr lang="en-US" sz="3600" b="1">
                <a:solidFill>
                  <a:srgbClr val="EE4D28"/>
                </a:solidFill>
                <a:latin typeface="Poppins Bold"/>
                <a:ea typeface="Poppins Bold"/>
                <a:cs typeface="Poppins Bold"/>
                <a:sym typeface="Poppins Bold"/>
              </a:rPr>
              <a:t>xxx</a:t>
            </a:r>
            <a:r>
              <a:rPr lang="en-US" sz="3600" b="1">
                <a:solidFill>
                  <a:srgbClr val="060C5B"/>
                </a:solidFill>
                <a:latin typeface="Poppins Bold"/>
                <a:ea typeface="Poppins Bold"/>
                <a:cs typeface="Poppins Bold"/>
                <a:sym typeface="Poppins Bold"/>
              </a:rPr>
              <a:t>:</a:t>
            </a:r>
            <a:r>
              <a:rPr lang="en-US" sz="3600">
                <a:solidFill>
                  <a:srgbClr val="EE4D28"/>
                </a:solidFill>
                <a:latin typeface="Poppins"/>
                <a:ea typeface="Poppins"/>
                <a:cs typeface="Poppins"/>
                <a:sym typeface="Poppins"/>
              </a:rPr>
              <a:t>&lt;add details&gt;</a:t>
            </a:r>
          </a:p>
          <a:p>
            <a:pPr algn="l">
              <a:lnSpc>
                <a:spcPts val="5040"/>
              </a:lnSpc>
            </a:pPr>
            <a:r>
              <a:rPr lang="en-US" sz="3600" b="1">
                <a:solidFill>
                  <a:srgbClr val="EE4D28"/>
                </a:solidFill>
                <a:latin typeface="Poppins Bold"/>
                <a:ea typeface="Poppins Bold"/>
                <a:cs typeface="Poppins Bold"/>
                <a:sym typeface="Poppins Bold"/>
              </a:rPr>
              <a:t>xxx</a:t>
            </a:r>
            <a:r>
              <a:rPr lang="en-US" sz="3600" b="1">
                <a:solidFill>
                  <a:srgbClr val="060C5B"/>
                </a:solidFill>
                <a:latin typeface="Poppins Bold"/>
                <a:ea typeface="Poppins Bold"/>
                <a:cs typeface="Poppins Bold"/>
                <a:sym typeface="Poppins Bold"/>
              </a:rPr>
              <a:t>:</a:t>
            </a:r>
            <a:r>
              <a:rPr lang="en-US" sz="3600">
                <a:solidFill>
                  <a:srgbClr val="EE4D28"/>
                </a:solidFill>
                <a:latin typeface="Poppins"/>
                <a:ea typeface="Poppins"/>
                <a:cs typeface="Poppins"/>
                <a:sym typeface="Poppins"/>
              </a:rPr>
              <a:t>&lt;add details&gt;</a:t>
            </a:r>
          </a:p>
        </p:txBody>
      </p:sp>
      <p:grpSp>
        <p:nvGrpSpPr>
          <p:cNvPr id="9" name="Group 9"/>
          <p:cNvGrpSpPr/>
          <p:nvPr/>
        </p:nvGrpSpPr>
        <p:grpSpPr>
          <a:xfrm>
            <a:off x="9462591" y="1028700"/>
            <a:ext cx="7096449" cy="8229600"/>
            <a:chOff x="0" y="0"/>
            <a:chExt cx="9461932" cy="10972800"/>
          </a:xfrm>
        </p:grpSpPr>
        <p:pic>
          <p:nvPicPr>
            <p:cNvPr id="10" name="Picture 10"/>
            <p:cNvPicPr>
              <a:picLocks noChangeAspect="1"/>
            </p:cNvPicPr>
            <p:nvPr/>
          </p:nvPicPr>
          <p:blipFill>
            <a:blip r:embed="rId2"/>
            <a:srcRect l="25776" r="25776"/>
            <a:stretch>
              <a:fillRect/>
            </a:stretch>
          </p:blipFill>
          <p:spPr>
            <a:xfrm>
              <a:off x="0" y="0"/>
              <a:ext cx="9461932" cy="10972800"/>
            </a:xfrm>
            <a:prstGeom prst="rect">
              <a:avLst/>
            </a:prstGeom>
          </p:spPr>
        </p:pic>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415447" y="6103682"/>
            <a:ext cx="5939974" cy="3771508"/>
            <a:chOff x="0" y="0"/>
            <a:chExt cx="1280128" cy="812800"/>
          </a:xfrm>
        </p:grpSpPr>
        <p:sp>
          <p:nvSpPr>
            <p:cNvPr id="3" name="Freeform 3"/>
            <p:cNvSpPr/>
            <p:nvPr/>
          </p:nvSpPr>
          <p:spPr>
            <a:xfrm>
              <a:off x="0" y="0"/>
              <a:ext cx="1280128" cy="812800"/>
            </a:xfrm>
            <a:custGeom>
              <a:avLst/>
              <a:gdLst/>
              <a:ahLst/>
              <a:cxnLst/>
              <a:rect l="l" t="t" r="r" b="b"/>
              <a:pathLst>
                <a:path w="1280128" h="812800">
                  <a:moveTo>
                    <a:pt x="29977" y="0"/>
                  </a:moveTo>
                  <a:lnTo>
                    <a:pt x="1250150" y="0"/>
                  </a:lnTo>
                  <a:cubicBezTo>
                    <a:pt x="1266706" y="0"/>
                    <a:pt x="1280128" y="13421"/>
                    <a:pt x="1280128" y="29977"/>
                  </a:cubicBezTo>
                  <a:lnTo>
                    <a:pt x="1280128" y="782823"/>
                  </a:lnTo>
                  <a:cubicBezTo>
                    <a:pt x="1280128" y="799379"/>
                    <a:pt x="1266706" y="812800"/>
                    <a:pt x="1250150" y="812800"/>
                  </a:cubicBezTo>
                  <a:lnTo>
                    <a:pt x="29977" y="812800"/>
                  </a:lnTo>
                  <a:cubicBezTo>
                    <a:pt x="13421" y="812800"/>
                    <a:pt x="0" y="799379"/>
                    <a:pt x="0" y="782823"/>
                  </a:cubicBezTo>
                  <a:lnTo>
                    <a:pt x="0" y="29977"/>
                  </a:lnTo>
                  <a:cubicBezTo>
                    <a:pt x="0" y="13421"/>
                    <a:pt x="13421" y="0"/>
                    <a:pt x="29977" y="0"/>
                  </a:cubicBezTo>
                  <a:close/>
                </a:path>
              </a:pathLst>
            </a:custGeom>
            <a:blipFill>
              <a:blip r:embed="rId2"/>
              <a:stretch>
                <a:fillRect t="-2546" b="-2546"/>
              </a:stretch>
            </a:blipFill>
          </p:spPr>
          <p:txBody>
            <a:bodyPr/>
            <a:lstStyle/>
            <a:p>
              <a:endParaRPr lang="en-GB"/>
            </a:p>
          </p:txBody>
        </p:sp>
      </p:grpSp>
      <p:sp>
        <p:nvSpPr>
          <p:cNvPr id="4" name="TextBox 4"/>
          <p:cNvSpPr txBox="1"/>
          <p:nvPr/>
        </p:nvSpPr>
        <p:spPr>
          <a:xfrm>
            <a:off x="1373158" y="1134008"/>
            <a:ext cx="8314180" cy="832137"/>
          </a:xfrm>
          <a:prstGeom prst="rect">
            <a:avLst/>
          </a:prstGeom>
        </p:spPr>
        <p:txBody>
          <a:bodyPr lIns="0" tIns="0" rIns="0" bIns="0" rtlCol="0" anchor="t">
            <a:spAutoFit/>
          </a:bodyPr>
          <a:lstStyle/>
          <a:p>
            <a:pPr algn="l">
              <a:lnSpc>
                <a:spcPts val="6074"/>
              </a:lnSpc>
            </a:pPr>
            <a:r>
              <a:rPr lang="en-US" sz="5522" b="1">
                <a:solidFill>
                  <a:srgbClr val="060C5B"/>
                </a:solidFill>
                <a:latin typeface="Poppins Bold"/>
                <a:ea typeface="Poppins Bold"/>
                <a:cs typeface="Poppins Bold"/>
                <a:sym typeface="Poppins Bold"/>
              </a:rPr>
              <a:t>STUD OVERVIEW</a:t>
            </a:r>
          </a:p>
        </p:txBody>
      </p:sp>
      <p:sp>
        <p:nvSpPr>
          <p:cNvPr id="5" name="TextBox 5"/>
          <p:cNvSpPr txBox="1"/>
          <p:nvPr/>
        </p:nvSpPr>
        <p:spPr>
          <a:xfrm>
            <a:off x="1373158" y="2518787"/>
            <a:ext cx="11097718" cy="426151"/>
          </a:xfrm>
          <a:prstGeom prst="rect">
            <a:avLst/>
          </a:prstGeom>
        </p:spPr>
        <p:txBody>
          <a:bodyPr lIns="0" tIns="0" rIns="0" bIns="0" rtlCol="0" anchor="t">
            <a:spAutoFit/>
          </a:bodyPr>
          <a:lstStyle/>
          <a:p>
            <a:pPr algn="l">
              <a:lnSpc>
                <a:spcPts val="3079"/>
              </a:lnSpc>
              <a:spcBef>
                <a:spcPct val="0"/>
              </a:spcBef>
            </a:pPr>
            <a:r>
              <a:rPr lang="en-US" sz="2799" b="1">
                <a:solidFill>
                  <a:srgbClr val="060C5B"/>
                </a:solidFill>
                <a:latin typeface="Poppins Bold"/>
                <a:ea typeface="Poppins Bold"/>
                <a:cs typeface="Poppins Bold"/>
                <a:sym typeface="Poppins Bold"/>
              </a:rPr>
              <a:t>GENERAL OVERVIEW OF YARD PRACTICES AND PROCEDURES:</a:t>
            </a:r>
          </a:p>
        </p:txBody>
      </p:sp>
      <p:sp>
        <p:nvSpPr>
          <p:cNvPr id="6" name="TextBox 6"/>
          <p:cNvSpPr txBox="1"/>
          <p:nvPr/>
        </p:nvSpPr>
        <p:spPr>
          <a:xfrm>
            <a:off x="1373158" y="3237419"/>
            <a:ext cx="16060640" cy="3358515"/>
          </a:xfrm>
          <a:prstGeom prst="rect">
            <a:avLst/>
          </a:prstGeom>
        </p:spPr>
        <p:txBody>
          <a:bodyPr lIns="0" tIns="0" rIns="0" bIns="0" rtlCol="0" anchor="t">
            <a:spAutoFit/>
          </a:bodyPr>
          <a:lstStyle/>
          <a:p>
            <a:pPr algn="l">
              <a:lnSpc>
                <a:spcPts val="3359"/>
              </a:lnSpc>
            </a:pPr>
            <a:r>
              <a:rPr lang="en-US" sz="2400" b="1">
                <a:solidFill>
                  <a:srgbClr val="060C5B"/>
                </a:solidFill>
                <a:latin typeface="Poppins Bold"/>
                <a:ea typeface="Poppins Bold"/>
                <a:cs typeface="Poppins Bold"/>
                <a:sym typeface="Poppins Bold"/>
              </a:rPr>
              <a:t>Daily Routines:</a:t>
            </a:r>
            <a:r>
              <a:rPr lang="en-US" sz="2400">
                <a:solidFill>
                  <a:srgbClr val="060C5B"/>
                </a:solidFill>
                <a:latin typeface="Poppins"/>
                <a:ea typeface="Poppins"/>
                <a:cs typeface="Poppins"/>
                <a:sym typeface="Poppins"/>
              </a:rPr>
              <a:t> including schedules for tasks such as feeding, watering, mucking out, grooming, and tacking up. Turnout and stable management expectations.</a:t>
            </a:r>
          </a:p>
          <a:p>
            <a:pPr algn="l">
              <a:lnSpc>
                <a:spcPts val="3359"/>
              </a:lnSpc>
            </a:pPr>
            <a:endParaRPr lang="en-US" sz="2400">
              <a:solidFill>
                <a:srgbClr val="060C5B"/>
              </a:solidFill>
              <a:latin typeface="Poppins"/>
              <a:ea typeface="Poppins"/>
              <a:cs typeface="Poppins"/>
              <a:sym typeface="Poppins"/>
            </a:endParaRPr>
          </a:p>
          <a:p>
            <a:pPr algn="l">
              <a:lnSpc>
                <a:spcPts val="3359"/>
              </a:lnSpc>
            </a:pPr>
            <a:r>
              <a:rPr lang="en-US" sz="2400" b="1">
                <a:solidFill>
                  <a:srgbClr val="060C5B"/>
                </a:solidFill>
                <a:latin typeface="Poppins Bold"/>
                <a:ea typeface="Poppins Bold"/>
                <a:cs typeface="Poppins Bold"/>
                <a:sym typeface="Poppins Bold"/>
              </a:rPr>
              <a:t>Horse Handling Protocols: </a:t>
            </a:r>
            <a:r>
              <a:rPr lang="en-US" sz="2400">
                <a:solidFill>
                  <a:srgbClr val="060C5B"/>
                </a:solidFill>
                <a:latin typeface="Poppins"/>
                <a:ea typeface="Poppins"/>
                <a:cs typeface="Poppins"/>
                <a:sym typeface="Poppins"/>
              </a:rPr>
              <a:t>Handling procedures for different categories - mares, foals, stallions. </a:t>
            </a:r>
          </a:p>
          <a:p>
            <a:pPr algn="l">
              <a:lnSpc>
                <a:spcPts val="3359"/>
              </a:lnSpc>
            </a:pPr>
            <a:endParaRPr lang="en-US" sz="2400">
              <a:solidFill>
                <a:srgbClr val="060C5B"/>
              </a:solidFill>
              <a:latin typeface="Poppins"/>
              <a:ea typeface="Poppins"/>
              <a:cs typeface="Poppins"/>
              <a:sym typeface="Poppins"/>
            </a:endParaRPr>
          </a:p>
          <a:p>
            <a:pPr algn="l">
              <a:lnSpc>
                <a:spcPts val="3359"/>
              </a:lnSpc>
            </a:pPr>
            <a:r>
              <a:rPr lang="en-US" sz="2400" b="1">
                <a:solidFill>
                  <a:srgbClr val="060C5B"/>
                </a:solidFill>
                <a:latin typeface="Poppins Bold"/>
                <a:ea typeface="Poppins Bold"/>
                <a:cs typeface="Poppins Bold"/>
                <a:sym typeface="Poppins Bold"/>
              </a:rPr>
              <a:t>Specific Horse Information:</a:t>
            </a:r>
            <a:r>
              <a:rPr lang="en-US" sz="2400">
                <a:solidFill>
                  <a:srgbClr val="060C5B"/>
                </a:solidFill>
                <a:latin typeface="Poppins"/>
                <a:ea typeface="Poppins"/>
                <a:cs typeface="Poppins"/>
                <a:sym typeface="Poppins"/>
              </a:rPr>
              <a:t> Location of details regarding individual horses, including their temperament, dietary requirements, and any specific needs.</a:t>
            </a:r>
          </a:p>
          <a:p>
            <a:pPr algn="l">
              <a:lnSpc>
                <a:spcPts val="3359"/>
              </a:lnSpc>
            </a:pPr>
            <a:endParaRPr lang="en-US" sz="2400">
              <a:solidFill>
                <a:srgbClr val="060C5B"/>
              </a:solidFill>
              <a:latin typeface="Poppins"/>
              <a:ea typeface="Poppins"/>
              <a:cs typeface="Poppins"/>
              <a:sym typeface="Poppins"/>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35097" y="816601"/>
            <a:ext cx="13375311" cy="832137"/>
          </a:xfrm>
          <a:prstGeom prst="rect">
            <a:avLst/>
          </a:prstGeom>
        </p:spPr>
        <p:txBody>
          <a:bodyPr lIns="0" tIns="0" rIns="0" bIns="0" rtlCol="0" anchor="t">
            <a:spAutoFit/>
          </a:bodyPr>
          <a:lstStyle/>
          <a:p>
            <a:pPr algn="l">
              <a:lnSpc>
                <a:spcPts val="6074"/>
              </a:lnSpc>
            </a:pPr>
            <a:r>
              <a:rPr lang="en-US" sz="5522" b="1">
                <a:solidFill>
                  <a:srgbClr val="060C5B"/>
                </a:solidFill>
                <a:latin typeface="Poppins Bold"/>
                <a:ea typeface="Poppins Bold"/>
                <a:cs typeface="Poppins Bold"/>
                <a:sym typeface="Poppins Bold"/>
              </a:rPr>
              <a:t>STUD LAYOUT AND FACILITIES</a:t>
            </a:r>
          </a:p>
        </p:txBody>
      </p:sp>
      <p:sp>
        <p:nvSpPr>
          <p:cNvPr id="3" name="TextBox 3"/>
          <p:cNvSpPr txBox="1"/>
          <p:nvPr/>
        </p:nvSpPr>
        <p:spPr>
          <a:xfrm>
            <a:off x="6338218" y="4652327"/>
            <a:ext cx="5611564" cy="887095"/>
          </a:xfrm>
          <a:prstGeom prst="rect">
            <a:avLst/>
          </a:prstGeom>
        </p:spPr>
        <p:txBody>
          <a:bodyPr lIns="0" tIns="0" rIns="0" bIns="0" rtlCol="0" anchor="t">
            <a:spAutoFit/>
          </a:bodyPr>
          <a:lstStyle/>
          <a:p>
            <a:pPr algn="ctr">
              <a:lnSpc>
                <a:spcPts val="7279"/>
              </a:lnSpc>
            </a:pPr>
            <a:r>
              <a:rPr lang="en-US" sz="5199" b="1">
                <a:solidFill>
                  <a:srgbClr val="EE4D28"/>
                </a:solidFill>
                <a:latin typeface="Canva Sans Bold"/>
                <a:ea typeface="Canva Sans Bold"/>
                <a:cs typeface="Canva Sans Bold"/>
                <a:sym typeface="Canva Sans Bold"/>
              </a:rPr>
              <a:t>&lt;Insert Site Plan&gt;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54097" y="1800429"/>
            <a:ext cx="5246370" cy="5246370"/>
            <a:chOff x="0" y="0"/>
            <a:chExt cx="812800" cy="812800"/>
          </a:xfrm>
        </p:grpSpPr>
        <p:sp>
          <p:nvSpPr>
            <p:cNvPr id="3" name="Freeform 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2"/>
              <a:stretch>
                <a:fillRect l="-38888" r="-38888"/>
              </a:stretch>
            </a:blipFill>
          </p:spPr>
          <p:txBody>
            <a:bodyPr/>
            <a:lstStyle/>
            <a:p>
              <a:endParaRPr lang="en-GB"/>
            </a:p>
          </p:txBody>
        </p:sp>
      </p:grpSp>
      <p:sp>
        <p:nvSpPr>
          <p:cNvPr id="4" name="TextBox 4"/>
          <p:cNvSpPr txBox="1"/>
          <p:nvPr/>
        </p:nvSpPr>
        <p:spPr>
          <a:xfrm>
            <a:off x="969690" y="596764"/>
            <a:ext cx="10443418" cy="943737"/>
          </a:xfrm>
          <a:prstGeom prst="rect">
            <a:avLst/>
          </a:prstGeom>
        </p:spPr>
        <p:txBody>
          <a:bodyPr lIns="0" tIns="0" rIns="0" bIns="0" rtlCol="0" anchor="t">
            <a:spAutoFit/>
          </a:bodyPr>
          <a:lstStyle/>
          <a:p>
            <a:pPr algn="ctr">
              <a:lnSpc>
                <a:spcPts val="7307"/>
              </a:lnSpc>
            </a:pPr>
            <a:r>
              <a:rPr lang="en-US" sz="5220" b="1">
                <a:solidFill>
                  <a:srgbClr val="050B5B"/>
                </a:solidFill>
                <a:latin typeface="Poppins Bold"/>
                <a:ea typeface="Poppins Bold"/>
                <a:cs typeface="Poppins Bold"/>
                <a:sym typeface="Poppins Bold"/>
              </a:rPr>
              <a:t>BIOSAFETY &amp; DISEASE CONTROL</a:t>
            </a:r>
          </a:p>
        </p:txBody>
      </p:sp>
      <p:sp>
        <p:nvSpPr>
          <p:cNvPr id="5" name="TextBox 5"/>
          <p:cNvSpPr txBox="1"/>
          <p:nvPr/>
        </p:nvSpPr>
        <p:spPr>
          <a:xfrm>
            <a:off x="969690" y="2363561"/>
            <a:ext cx="9807595" cy="2939415"/>
          </a:xfrm>
          <a:prstGeom prst="rect">
            <a:avLst/>
          </a:prstGeom>
        </p:spPr>
        <p:txBody>
          <a:bodyPr lIns="0" tIns="0" rIns="0" bIns="0" rtlCol="0" anchor="t">
            <a:spAutoFit/>
          </a:bodyPr>
          <a:lstStyle/>
          <a:p>
            <a:pPr marL="518160" lvl="1" indent="-259080" algn="l">
              <a:lnSpc>
                <a:spcPts val="3359"/>
              </a:lnSpc>
              <a:buFont typeface="Arial"/>
              <a:buChar char="•"/>
            </a:pPr>
            <a:r>
              <a:rPr lang="en-US" sz="2400">
                <a:solidFill>
                  <a:srgbClr val="050B5B"/>
                </a:solidFill>
                <a:latin typeface="Poppins"/>
                <a:ea typeface="Poppins"/>
                <a:cs typeface="Poppins"/>
                <a:sym typeface="Poppins"/>
              </a:rPr>
              <a:t>Clothing protocols</a:t>
            </a:r>
          </a:p>
          <a:p>
            <a:pPr algn="l">
              <a:lnSpc>
                <a:spcPts val="3359"/>
              </a:lnSpc>
            </a:pPr>
            <a:endParaRPr lang="en-US" sz="2400">
              <a:solidFill>
                <a:srgbClr val="050B5B"/>
              </a:solidFill>
              <a:latin typeface="Poppins"/>
              <a:ea typeface="Poppins"/>
              <a:cs typeface="Poppins"/>
              <a:sym typeface="Poppins"/>
            </a:endParaRPr>
          </a:p>
          <a:p>
            <a:pPr marL="518160" lvl="1" indent="-259080" algn="l">
              <a:lnSpc>
                <a:spcPts val="3359"/>
              </a:lnSpc>
              <a:buFont typeface="Arial"/>
              <a:buChar char="•"/>
            </a:pPr>
            <a:r>
              <a:rPr lang="en-US" sz="2400">
                <a:solidFill>
                  <a:srgbClr val="050B5B"/>
                </a:solidFill>
                <a:latin typeface="Poppins"/>
                <a:ea typeface="Poppins"/>
                <a:cs typeface="Poppins"/>
                <a:sym typeface="Poppins"/>
              </a:rPr>
              <a:t>Isolation/ quarantine procedures for new or sick animals</a:t>
            </a:r>
          </a:p>
          <a:p>
            <a:pPr algn="l">
              <a:lnSpc>
                <a:spcPts val="3359"/>
              </a:lnSpc>
            </a:pPr>
            <a:endParaRPr lang="en-US" sz="2400">
              <a:solidFill>
                <a:srgbClr val="050B5B"/>
              </a:solidFill>
              <a:latin typeface="Poppins"/>
              <a:ea typeface="Poppins"/>
              <a:cs typeface="Poppins"/>
              <a:sym typeface="Poppins"/>
            </a:endParaRPr>
          </a:p>
          <a:p>
            <a:pPr marL="518160" lvl="1" indent="-259080" algn="l">
              <a:lnSpc>
                <a:spcPts val="3359"/>
              </a:lnSpc>
              <a:buFont typeface="Arial"/>
              <a:buChar char="•"/>
            </a:pPr>
            <a:r>
              <a:rPr lang="en-US" sz="2400">
                <a:solidFill>
                  <a:srgbClr val="050B5B"/>
                </a:solidFill>
                <a:latin typeface="Poppins"/>
                <a:ea typeface="Poppins"/>
                <a:cs typeface="Poppins"/>
                <a:sym typeface="Poppins"/>
              </a:rPr>
              <a:t>Vaccination and worming protocols</a:t>
            </a:r>
          </a:p>
          <a:p>
            <a:pPr algn="l">
              <a:lnSpc>
                <a:spcPts val="3359"/>
              </a:lnSpc>
            </a:pPr>
            <a:endParaRPr lang="en-US" sz="2400">
              <a:solidFill>
                <a:srgbClr val="050B5B"/>
              </a:solidFill>
              <a:latin typeface="Poppins"/>
              <a:ea typeface="Poppins"/>
              <a:cs typeface="Poppins"/>
              <a:sym typeface="Poppins"/>
            </a:endParaRPr>
          </a:p>
          <a:p>
            <a:pPr marL="518160" lvl="1" indent="-259080" algn="l">
              <a:lnSpc>
                <a:spcPts val="3359"/>
              </a:lnSpc>
              <a:buFont typeface="Arial"/>
              <a:buChar char="•"/>
            </a:pPr>
            <a:r>
              <a:rPr lang="en-US" sz="2400">
                <a:solidFill>
                  <a:srgbClr val="050B5B"/>
                </a:solidFill>
                <a:latin typeface="Poppins"/>
                <a:ea typeface="Poppins"/>
                <a:cs typeface="Poppins"/>
                <a:sym typeface="Poppins"/>
              </a:rPr>
              <a:t>Reporting of signs of illness or injury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60C5B"/>
        </a:solidFill>
        <a:effectLst/>
      </p:bgPr>
    </p:bg>
    <p:spTree>
      <p:nvGrpSpPr>
        <p:cNvPr id="1" name=""/>
        <p:cNvGrpSpPr/>
        <p:nvPr/>
      </p:nvGrpSpPr>
      <p:grpSpPr>
        <a:xfrm>
          <a:off x="0" y="0"/>
          <a:ext cx="0" cy="0"/>
          <a:chOff x="0" y="0"/>
          <a:chExt cx="0" cy="0"/>
        </a:xfrm>
      </p:grpSpPr>
      <p:sp>
        <p:nvSpPr>
          <p:cNvPr id="2" name="TextBox 2"/>
          <p:cNvSpPr txBox="1"/>
          <p:nvPr/>
        </p:nvSpPr>
        <p:spPr>
          <a:xfrm>
            <a:off x="6249591" y="4595432"/>
            <a:ext cx="5788819" cy="943737"/>
          </a:xfrm>
          <a:prstGeom prst="rect">
            <a:avLst/>
          </a:prstGeom>
        </p:spPr>
        <p:txBody>
          <a:bodyPr lIns="0" tIns="0" rIns="0" bIns="0" rtlCol="0" anchor="t">
            <a:spAutoFit/>
          </a:bodyPr>
          <a:lstStyle/>
          <a:p>
            <a:pPr algn="ctr">
              <a:lnSpc>
                <a:spcPts val="7307"/>
              </a:lnSpc>
            </a:pPr>
            <a:r>
              <a:rPr lang="en-US" sz="5220" b="1">
                <a:solidFill>
                  <a:srgbClr val="E0B0FF"/>
                </a:solidFill>
                <a:latin typeface="Poppins Bold"/>
                <a:ea typeface="Poppins Bold"/>
                <a:cs typeface="Poppins Bold"/>
                <a:sym typeface="Poppins Bold"/>
              </a:rPr>
              <a:t>HEALTH &amp; SAFETY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a:xfrm>
            <a:off x="-7767707" y="-507121"/>
            <a:ext cx="17287494" cy="11774314"/>
            <a:chOff x="0" y="0"/>
            <a:chExt cx="5475623" cy="3729384"/>
          </a:xfrm>
        </p:grpSpPr>
        <p:sp>
          <p:nvSpPr>
            <p:cNvPr id="3" name="Freeform 3"/>
            <p:cNvSpPr/>
            <p:nvPr/>
          </p:nvSpPr>
          <p:spPr>
            <a:xfrm>
              <a:off x="0" y="0"/>
              <a:ext cx="5475623" cy="3729384"/>
            </a:xfrm>
            <a:custGeom>
              <a:avLst/>
              <a:gdLst/>
              <a:ahLst/>
              <a:cxnLst/>
              <a:rect l="l" t="t" r="r" b="b"/>
              <a:pathLst>
                <a:path w="5475623" h="3729384">
                  <a:moveTo>
                    <a:pt x="3322462" y="3729384"/>
                  </a:moveTo>
                  <a:lnTo>
                    <a:pt x="0" y="3729384"/>
                  </a:lnTo>
                  <a:lnTo>
                    <a:pt x="2153161" y="0"/>
                  </a:lnTo>
                  <a:lnTo>
                    <a:pt x="5475623" y="0"/>
                  </a:lnTo>
                  <a:lnTo>
                    <a:pt x="3322462" y="3729384"/>
                  </a:lnTo>
                  <a:close/>
                </a:path>
              </a:pathLst>
            </a:custGeom>
            <a:solidFill>
              <a:srgbClr val="060C5B"/>
            </a:solidFill>
          </p:spPr>
          <p:txBody>
            <a:bodyPr/>
            <a:lstStyle/>
            <a:p>
              <a:endParaRPr lang="en-GB"/>
            </a:p>
          </p:txBody>
        </p:sp>
        <p:sp>
          <p:nvSpPr>
            <p:cNvPr id="4" name="Freeform 4"/>
            <p:cNvSpPr/>
            <p:nvPr/>
          </p:nvSpPr>
          <p:spPr>
            <a:xfrm>
              <a:off x="0" y="0"/>
              <a:ext cx="5475623" cy="3729384"/>
            </a:xfrm>
            <a:custGeom>
              <a:avLst/>
              <a:gdLst/>
              <a:ahLst/>
              <a:cxnLst/>
              <a:rect l="l" t="t" r="r" b="b"/>
              <a:pathLst>
                <a:path w="5475623" h="3729384">
                  <a:moveTo>
                    <a:pt x="3322462" y="3729384"/>
                  </a:moveTo>
                  <a:lnTo>
                    <a:pt x="0" y="3729384"/>
                  </a:lnTo>
                  <a:lnTo>
                    <a:pt x="2153161" y="0"/>
                  </a:lnTo>
                  <a:lnTo>
                    <a:pt x="5475623" y="0"/>
                  </a:lnTo>
                  <a:lnTo>
                    <a:pt x="3322462" y="3729384"/>
                  </a:lnTo>
                  <a:close/>
                </a:path>
              </a:pathLst>
            </a:custGeom>
            <a:solidFill>
              <a:srgbClr val="060C5B"/>
            </a:solidFill>
            <a:ln w="12700">
              <a:solidFill>
                <a:srgbClr val="000000"/>
              </a:solidFill>
            </a:ln>
          </p:spPr>
          <p:txBody>
            <a:bodyPr/>
            <a:lstStyle/>
            <a:p>
              <a:endParaRPr lang="en-GB"/>
            </a:p>
          </p:txBody>
        </p:sp>
      </p:grpSp>
      <p:sp>
        <p:nvSpPr>
          <p:cNvPr id="5" name="AutoShape 5"/>
          <p:cNvSpPr/>
          <p:nvPr/>
        </p:nvSpPr>
        <p:spPr>
          <a:xfrm>
            <a:off x="9231404" y="2234165"/>
            <a:ext cx="7942018" cy="2739863"/>
          </a:xfrm>
          <a:prstGeom prst="rect">
            <a:avLst/>
          </a:prstGeom>
          <a:solidFill>
            <a:srgbClr val="C0CBD3"/>
          </a:solidFill>
        </p:spPr>
        <p:txBody>
          <a:bodyPr/>
          <a:lstStyle/>
          <a:p>
            <a:endParaRPr lang="en-GB"/>
          </a:p>
        </p:txBody>
      </p:sp>
      <p:sp>
        <p:nvSpPr>
          <p:cNvPr id="6" name="TextBox 6"/>
          <p:cNvSpPr txBox="1"/>
          <p:nvPr/>
        </p:nvSpPr>
        <p:spPr>
          <a:xfrm>
            <a:off x="8717652" y="6791121"/>
            <a:ext cx="2223136" cy="739881"/>
          </a:xfrm>
          <a:prstGeom prst="rect">
            <a:avLst/>
          </a:prstGeom>
        </p:spPr>
        <p:txBody>
          <a:bodyPr lIns="0" tIns="0" rIns="0" bIns="0" rtlCol="0" anchor="t">
            <a:spAutoFit/>
          </a:bodyPr>
          <a:lstStyle/>
          <a:p>
            <a:pPr algn="l">
              <a:lnSpc>
                <a:spcPts val="5875"/>
              </a:lnSpc>
            </a:pPr>
            <a:r>
              <a:rPr lang="en-US" sz="4738" b="1">
                <a:solidFill>
                  <a:srgbClr val="FFFFFF"/>
                </a:solidFill>
                <a:latin typeface="Montserrat Classic Bold"/>
                <a:ea typeface="Montserrat Classic Bold"/>
                <a:cs typeface="Montserrat Classic Bold"/>
                <a:sym typeface="Montserrat Classic Bold"/>
              </a:rPr>
              <a:t>+2,4%</a:t>
            </a:r>
          </a:p>
        </p:txBody>
      </p:sp>
      <p:sp>
        <p:nvSpPr>
          <p:cNvPr id="7" name="TextBox 7"/>
          <p:cNvSpPr txBox="1"/>
          <p:nvPr/>
        </p:nvSpPr>
        <p:spPr>
          <a:xfrm>
            <a:off x="8717262" y="7521477"/>
            <a:ext cx="2724707" cy="332130"/>
          </a:xfrm>
          <a:prstGeom prst="rect">
            <a:avLst/>
          </a:prstGeom>
        </p:spPr>
        <p:txBody>
          <a:bodyPr lIns="0" tIns="0" rIns="0" bIns="0" rtlCol="0" anchor="t">
            <a:spAutoFit/>
          </a:bodyPr>
          <a:lstStyle/>
          <a:p>
            <a:pPr algn="l">
              <a:lnSpc>
                <a:spcPts val="2628"/>
              </a:lnSpc>
            </a:pPr>
            <a:r>
              <a:rPr lang="en-US" sz="2120" b="1">
                <a:solidFill>
                  <a:srgbClr val="FFFFFF"/>
                </a:solidFill>
                <a:latin typeface="Montserrat Medium"/>
                <a:ea typeface="Montserrat Medium"/>
                <a:cs typeface="Montserrat Medium"/>
                <a:sym typeface="Montserrat Medium"/>
              </a:rPr>
              <a:t>Biggest Project</a:t>
            </a:r>
          </a:p>
        </p:txBody>
      </p:sp>
      <p:sp>
        <p:nvSpPr>
          <p:cNvPr id="8" name="AutoShape 8"/>
          <p:cNvSpPr/>
          <p:nvPr/>
        </p:nvSpPr>
        <p:spPr>
          <a:xfrm>
            <a:off x="7430953" y="6547172"/>
            <a:ext cx="10468808" cy="3306637"/>
          </a:xfrm>
          <a:prstGeom prst="rect">
            <a:avLst/>
          </a:prstGeom>
          <a:solidFill>
            <a:srgbClr val="C0CBD3"/>
          </a:solidFill>
        </p:spPr>
        <p:txBody>
          <a:bodyPr/>
          <a:lstStyle/>
          <a:p>
            <a:endParaRPr lang="en-GB"/>
          </a:p>
        </p:txBody>
      </p:sp>
      <p:grpSp>
        <p:nvGrpSpPr>
          <p:cNvPr id="9" name="Group 9"/>
          <p:cNvGrpSpPr/>
          <p:nvPr/>
        </p:nvGrpSpPr>
        <p:grpSpPr>
          <a:xfrm>
            <a:off x="0" y="477227"/>
            <a:ext cx="7085475" cy="5123508"/>
            <a:chOff x="0" y="0"/>
            <a:chExt cx="1124049" cy="812800"/>
          </a:xfrm>
        </p:grpSpPr>
        <p:sp>
          <p:nvSpPr>
            <p:cNvPr id="10" name="Freeform 10"/>
            <p:cNvSpPr/>
            <p:nvPr/>
          </p:nvSpPr>
          <p:spPr>
            <a:xfrm>
              <a:off x="0" y="0"/>
              <a:ext cx="1124049" cy="812800"/>
            </a:xfrm>
            <a:custGeom>
              <a:avLst/>
              <a:gdLst/>
              <a:ahLst/>
              <a:cxnLst/>
              <a:rect l="l" t="t" r="r" b="b"/>
              <a:pathLst>
                <a:path w="1124049" h="812800">
                  <a:moveTo>
                    <a:pt x="25131" y="0"/>
                  </a:moveTo>
                  <a:lnTo>
                    <a:pt x="1098918" y="0"/>
                  </a:lnTo>
                  <a:cubicBezTo>
                    <a:pt x="1112798" y="0"/>
                    <a:pt x="1124049" y="11251"/>
                    <a:pt x="1124049" y="25131"/>
                  </a:cubicBezTo>
                  <a:lnTo>
                    <a:pt x="1124049" y="787669"/>
                  </a:lnTo>
                  <a:cubicBezTo>
                    <a:pt x="1124049" y="801549"/>
                    <a:pt x="1112798" y="812800"/>
                    <a:pt x="1098918" y="812800"/>
                  </a:cubicBezTo>
                  <a:lnTo>
                    <a:pt x="25131" y="812800"/>
                  </a:lnTo>
                  <a:cubicBezTo>
                    <a:pt x="11251" y="812800"/>
                    <a:pt x="0" y="801549"/>
                    <a:pt x="0" y="787669"/>
                  </a:cubicBezTo>
                  <a:lnTo>
                    <a:pt x="0" y="25131"/>
                  </a:lnTo>
                  <a:cubicBezTo>
                    <a:pt x="0" y="11251"/>
                    <a:pt x="11251" y="0"/>
                    <a:pt x="25131" y="0"/>
                  </a:cubicBezTo>
                  <a:close/>
                </a:path>
              </a:pathLst>
            </a:custGeom>
            <a:blipFill>
              <a:blip r:embed="rId2"/>
              <a:stretch>
                <a:fillRect l="-4183" r="-4183"/>
              </a:stretch>
            </a:blipFill>
          </p:spPr>
          <p:txBody>
            <a:bodyPr/>
            <a:lstStyle/>
            <a:p>
              <a:endParaRPr lang="en-GB"/>
            </a:p>
          </p:txBody>
        </p:sp>
      </p:grpSp>
      <p:sp>
        <p:nvSpPr>
          <p:cNvPr id="11" name="TextBox 11"/>
          <p:cNvSpPr txBox="1"/>
          <p:nvPr/>
        </p:nvSpPr>
        <p:spPr>
          <a:xfrm>
            <a:off x="9231404" y="1287729"/>
            <a:ext cx="6177676" cy="832137"/>
          </a:xfrm>
          <a:prstGeom prst="rect">
            <a:avLst/>
          </a:prstGeom>
        </p:spPr>
        <p:txBody>
          <a:bodyPr lIns="0" tIns="0" rIns="0" bIns="0" rtlCol="0" anchor="t">
            <a:spAutoFit/>
          </a:bodyPr>
          <a:lstStyle/>
          <a:p>
            <a:pPr algn="l">
              <a:lnSpc>
                <a:spcPts val="6074"/>
              </a:lnSpc>
            </a:pPr>
            <a:r>
              <a:rPr lang="en-US" sz="5522" b="1">
                <a:solidFill>
                  <a:srgbClr val="060C5B"/>
                </a:solidFill>
                <a:latin typeface="Poppins Bold"/>
                <a:ea typeface="Poppins Bold"/>
                <a:cs typeface="Poppins Bold"/>
                <a:sym typeface="Poppins Bold"/>
              </a:rPr>
              <a:t>HEALTH SAFETY</a:t>
            </a:r>
          </a:p>
        </p:txBody>
      </p:sp>
      <p:sp>
        <p:nvSpPr>
          <p:cNvPr id="12" name="TextBox 12"/>
          <p:cNvSpPr txBox="1"/>
          <p:nvPr/>
        </p:nvSpPr>
        <p:spPr>
          <a:xfrm>
            <a:off x="11312466" y="296570"/>
            <a:ext cx="6858237" cy="332773"/>
          </a:xfrm>
          <a:prstGeom prst="rect">
            <a:avLst/>
          </a:prstGeom>
        </p:spPr>
        <p:txBody>
          <a:bodyPr lIns="0" tIns="0" rIns="0" bIns="0" rtlCol="0" anchor="t">
            <a:spAutoFit/>
          </a:bodyPr>
          <a:lstStyle/>
          <a:p>
            <a:pPr algn="ctr">
              <a:lnSpc>
                <a:spcPts val="2480"/>
              </a:lnSpc>
            </a:pPr>
            <a:r>
              <a:rPr lang="en-US" sz="2000" b="1">
                <a:solidFill>
                  <a:srgbClr val="EE4D28"/>
                </a:solidFill>
                <a:latin typeface="Poppins Bold"/>
                <a:ea typeface="Poppins Bold"/>
                <a:cs typeface="Poppins Bold"/>
                <a:sym typeface="Poppins Bold"/>
              </a:rPr>
              <a:t> &lt;Add details&gt; </a:t>
            </a:r>
            <a:r>
              <a:rPr lang="en-US" sz="2000" b="1">
                <a:solidFill>
                  <a:srgbClr val="060C5B"/>
                </a:solidFill>
                <a:latin typeface="Poppins Bold"/>
                <a:ea typeface="Poppins Bold"/>
                <a:cs typeface="Poppins Bold"/>
                <a:sym typeface="Poppins Bold"/>
              </a:rPr>
              <a:t>Induction Presentation</a:t>
            </a:r>
          </a:p>
        </p:txBody>
      </p:sp>
      <p:sp>
        <p:nvSpPr>
          <p:cNvPr id="13" name="TextBox 13"/>
          <p:cNvSpPr txBox="1"/>
          <p:nvPr/>
        </p:nvSpPr>
        <p:spPr>
          <a:xfrm>
            <a:off x="9519787" y="2358715"/>
            <a:ext cx="7061399" cy="2342297"/>
          </a:xfrm>
          <a:prstGeom prst="rect">
            <a:avLst/>
          </a:prstGeom>
        </p:spPr>
        <p:txBody>
          <a:bodyPr lIns="0" tIns="0" rIns="0" bIns="0" rtlCol="0" anchor="t">
            <a:spAutoFit/>
          </a:bodyPr>
          <a:lstStyle/>
          <a:p>
            <a:pPr algn="l">
              <a:lnSpc>
                <a:spcPts val="3703"/>
              </a:lnSpc>
            </a:pPr>
            <a:r>
              <a:rPr lang="en-US" sz="2645">
                <a:solidFill>
                  <a:srgbClr val="060C5B"/>
                </a:solidFill>
                <a:latin typeface="Poppins"/>
                <a:ea typeface="Poppins"/>
                <a:cs typeface="Poppins"/>
                <a:sym typeface="Poppins"/>
              </a:rPr>
              <a:t>It’s not just a legal requirement!</a:t>
            </a:r>
          </a:p>
          <a:p>
            <a:pPr marL="571177" lvl="1" indent="-285589" algn="l">
              <a:lnSpc>
                <a:spcPts val="3703"/>
              </a:lnSpc>
              <a:buFont typeface="Arial"/>
              <a:buChar char="•"/>
            </a:pPr>
            <a:r>
              <a:rPr lang="en-US" sz="2645">
                <a:solidFill>
                  <a:srgbClr val="060C5B"/>
                </a:solidFill>
                <a:latin typeface="Poppins"/>
                <a:ea typeface="Poppins"/>
                <a:cs typeface="Poppins"/>
                <a:sym typeface="Poppins"/>
              </a:rPr>
              <a:t>Reduces costs</a:t>
            </a:r>
          </a:p>
          <a:p>
            <a:pPr marL="571177" lvl="1" indent="-285589" algn="l">
              <a:lnSpc>
                <a:spcPts val="3703"/>
              </a:lnSpc>
              <a:buFont typeface="Arial"/>
              <a:buChar char="•"/>
            </a:pPr>
            <a:r>
              <a:rPr lang="en-US" sz="2645">
                <a:solidFill>
                  <a:srgbClr val="060C5B"/>
                </a:solidFill>
                <a:latin typeface="Poppins"/>
                <a:ea typeface="Poppins"/>
                <a:cs typeface="Poppins"/>
                <a:sym typeface="Poppins"/>
              </a:rPr>
              <a:t>Promotes organisational efficiency</a:t>
            </a:r>
          </a:p>
          <a:p>
            <a:pPr marL="571177" lvl="1" indent="-285589" algn="l">
              <a:lnSpc>
                <a:spcPts val="3703"/>
              </a:lnSpc>
              <a:buFont typeface="Arial"/>
              <a:buChar char="•"/>
            </a:pPr>
            <a:r>
              <a:rPr lang="en-US" sz="2645">
                <a:solidFill>
                  <a:srgbClr val="060C5B"/>
                </a:solidFill>
                <a:latin typeface="Poppins"/>
                <a:ea typeface="Poppins"/>
                <a:cs typeface="Poppins"/>
                <a:sym typeface="Poppins"/>
              </a:rPr>
              <a:t>Improves staff moral</a:t>
            </a:r>
          </a:p>
          <a:p>
            <a:pPr marL="571177" lvl="1" indent="-285589" algn="l">
              <a:lnSpc>
                <a:spcPts val="3703"/>
              </a:lnSpc>
              <a:spcBef>
                <a:spcPct val="0"/>
              </a:spcBef>
              <a:buFont typeface="Arial"/>
              <a:buChar char="•"/>
            </a:pPr>
            <a:r>
              <a:rPr lang="en-US" sz="2645">
                <a:solidFill>
                  <a:srgbClr val="060C5B"/>
                </a:solidFill>
                <a:latin typeface="Poppins"/>
                <a:ea typeface="Poppins"/>
                <a:cs typeface="Poppins"/>
                <a:sym typeface="Poppins"/>
              </a:rPr>
              <a:t>Reduces the risk of injury and ill-health</a:t>
            </a:r>
          </a:p>
        </p:txBody>
      </p:sp>
      <p:sp>
        <p:nvSpPr>
          <p:cNvPr id="14" name="TextBox 14"/>
          <p:cNvSpPr txBox="1"/>
          <p:nvPr/>
        </p:nvSpPr>
        <p:spPr>
          <a:xfrm>
            <a:off x="7430953" y="5600735"/>
            <a:ext cx="9560198" cy="832137"/>
          </a:xfrm>
          <a:prstGeom prst="rect">
            <a:avLst/>
          </a:prstGeom>
        </p:spPr>
        <p:txBody>
          <a:bodyPr lIns="0" tIns="0" rIns="0" bIns="0" rtlCol="0" anchor="t">
            <a:spAutoFit/>
          </a:bodyPr>
          <a:lstStyle/>
          <a:p>
            <a:pPr algn="l">
              <a:lnSpc>
                <a:spcPts val="6074"/>
              </a:lnSpc>
            </a:pPr>
            <a:r>
              <a:rPr lang="en-US" sz="5522" b="1">
                <a:solidFill>
                  <a:srgbClr val="060C5B"/>
                </a:solidFill>
                <a:latin typeface="Poppins Bold"/>
                <a:ea typeface="Poppins Bold"/>
                <a:cs typeface="Poppins Bold"/>
                <a:sym typeface="Poppins Bold"/>
              </a:rPr>
              <a:t> CULTURE</a:t>
            </a:r>
          </a:p>
        </p:txBody>
      </p:sp>
      <p:sp>
        <p:nvSpPr>
          <p:cNvPr id="15" name="TextBox 15"/>
          <p:cNvSpPr txBox="1"/>
          <p:nvPr/>
        </p:nvSpPr>
        <p:spPr>
          <a:xfrm>
            <a:off x="7744900" y="6757968"/>
            <a:ext cx="9840914" cy="2808843"/>
          </a:xfrm>
          <a:prstGeom prst="rect">
            <a:avLst/>
          </a:prstGeom>
        </p:spPr>
        <p:txBody>
          <a:bodyPr lIns="0" tIns="0" rIns="0" bIns="0" rtlCol="0" anchor="t">
            <a:spAutoFit/>
          </a:bodyPr>
          <a:lstStyle/>
          <a:p>
            <a:pPr algn="l">
              <a:lnSpc>
                <a:spcPts val="3709"/>
              </a:lnSpc>
            </a:pPr>
            <a:r>
              <a:rPr lang="en-US" sz="2649">
                <a:solidFill>
                  <a:srgbClr val="060C5B"/>
                </a:solidFill>
                <a:latin typeface="Poppins"/>
                <a:ea typeface="Poppins"/>
                <a:cs typeface="Poppins"/>
                <a:sym typeface="Poppins"/>
              </a:rPr>
              <a:t>Health &amp; Safety culture is a combination of the attitudes, values and perceptions that influence how something is actually done in the workplace, rather than how it should be done. Key factors are:</a:t>
            </a:r>
          </a:p>
          <a:p>
            <a:pPr marL="572134" lvl="1" indent="-286067" algn="l">
              <a:lnSpc>
                <a:spcPts val="3709"/>
              </a:lnSpc>
              <a:buFont typeface="Arial"/>
              <a:buChar char="•"/>
            </a:pPr>
            <a:r>
              <a:rPr lang="en-US" sz="2649">
                <a:solidFill>
                  <a:srgbClr val="060C5B"/>
                </a:solidFill>
                <a:latin typeface="Poppins"/>
                <a:ea typeface="Poppins"/>
                <a:cs typeface="Poppins"/>
                <a:sym typeface="Poppins"/>
              </a:rPr>
              <a:t>Leading from the top</a:t>
            </a:r>
          </a:p>
          <a:p>
            <a:pPr marL="572134" lvl="1" indent="-286067" algn="l">
              <a:lnSpc>
                <a:spcPts val="3709"/>
              </a:lnSpc>
              <a:buFont typeface="Arial"/>
              <a:buChar char="•"/>
            </a:pPr>
            <a:r>
              <a:rPr lang="en-US" sz="2649">
                <a:solidFill>
                  <a:srgbClr val="060C5B"/>
                </a:solidFill>
                <a:latin typeface="Poppins"/>
                <a:ea typeface="Poppins"/>
                <a:cs typeface="Poppins"/>
                <a:sym typeface="Poppins"/>
              </a:rPr>
              <a:t>Multi-directional communication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3356746" y="6559928"/>
            <a:ext cx="3409733" cy="3094942"/>
            <a:chOff x="0" y="0"/>
            <a:chExt cx="569947" cy="517328"/>
          </a:xfrm>
        </p:grpSpPr>
        <p:sp>
          <p:nvSpPr>
            <p:cNvPr id="3" name="Freeform 3"/>
            <p:cNvSpPr/>
            <p:nvPr/>
          </p:nvSpPr>
          <p:spPr>
            <a:xfrm>
              <a:off x="0" y="0"/>
              <a:ext cx="569947" cy="517328"/>
            </a:xfrm>
            <a:custGeom>
              <a:avLst/>
              <a:gdLst/>
              <a:ahLst/>
              <a:cxnLst/>
              <a:rect l="l" t="t" r="r" b="b"/>
              <a:pathLst>
                <a:path w="569947" h="517328">
                  <a:moveTo>
                    <a:pt x="284973" y="0"/>
                  </a:moveTo>
                  <a:cubicBezTo>
                    <a:pt x="127587" y="0"/>
                    <a:pt x="0" y="115808"/>
                    <a:pt x="0" y="258664"/>
                  </a:cubicBezTo>
                  <a:cubicBezTo>
                    <a:pt x="0" y="401520"/>
                    <a:pt x="127587" y="517328"/>
                    <a:pt x="284973" y="517328"/>
                  </a:cubicBezTo>
                  <a:cubicBezTo>
                    <a:pt x="442360" y="517328"/>
                    <a:pt x="569947" y="401520"/>
                    <a:pt x="569947" y="258664"/>
                  </a:cubicBezTo>
                  <a:cubicBezTo>
                    <a:pt x="569947" y="115808"/>
                    <a:pt x="442360" y="0"/>
                    <a:pt x="284973" y="0"/>
                  </a:cubicBezTo>
                  <a:close/>
                </a:path>
              </a:pathLst>
            </a:custGeom>
            <a:blipFill>
              <a:blip r:embed="rId2"/>
              <a:stretch>
                <a:fillRect l="-18199" r="-18199"/>
              </a:stretch>
            </a:blipFill>
          </p:spPr>
          <p:txBody>
            <a:bodyPr/>
            <a:lstStyle/>
            <a:p>
              <a:endParaRPr lang="en-GB"/>
            </a:p>
          </p:txBody>
        </p:sp>
      </p:grpSp>
      <p:sp>
        <p:nvSpPr>
          <p:cNvPr id="4" name="TextBox 4"/>
          <p:cNvSpPr txBox="1"/>
          <p:nvPr/>
        </p:nvSpPr>
        <p:spPr>
          <a:xfrm>
            <a:off x="735097" y="816601"/>
            <a:ext cx="6177676" cy="832137"/>
          </a:xfrm>
          <a:prstGeom prst="rect">
            <a:avLst/>
          </a:prstGeom>
        </p:spPr>
        <p:txBody>
          <a:bodyPr lIns="0" tIns="0" rIns="0" bIns="0" rtlCol="0" anchor="t">
            <a:spAutoFit/>
          </a:bodyPr>
          <a:lstStyle/>
          <a:p>
            <a:pPr algn="just">
              <a:lnSpc>
                <a:spcPts val="6074"/>
              </a:lnSpc>
            </a:pPr>
            <a:r>
              <a:rPr lang="en-US" sz="5522" b="1">
                <a:solidFill>
                  <a:srgbClr val="060C5B"/>
                </a:solidFill>
                <a:latin typeface="Poppins Bold"/>
                <a:ea typeface="Poppins Bold"/>
                <a:cs typeface="Poppins Bold"/>
                <a:sym typeface="Poppins Bold"/>
              </a:rPr>
              <a:t>STUD POLICIES</a:t>
            </a:r>
          </a:p>
        </p:txBody>
      </p:sp>
      <p:sp>
        <p:nvSpPr>
          <p:cNvPr id="5" name="TextBox 5"/>
          <p:cNvSpPr txBox="1"/>
          <p:nvPr/>
        </p:nvSpPr>
        <p:spPr>
          <a:xfrm>
            <a:off x="1204531" y="6649383"/>
            <a:ext cx="11888495" cy="2609215"/>
          </a:xfrm>
          <a:prstGeom prst="rect">
            <a:avLst/>
          </a:prstGeom>
        </p:spPr>
        <p:txBody>
          <a:bodyPr lIns="0" tIns="0" rIns="0" bIns="0" rtlCol="0" anchor="t">
            <a:spAutoFit/>
          </a:bodyPr>
          <a:lstStyle/>
          <a:p>
            <a:pPr algn="l">
              <a:lnSpc>
                <a:spcPts val="3709"/>
              </a:lnSpc>
            </a:pPr>
            <a:r>
              <a:rPr lang="en-US" sz="2649" b="1">
                <a:solidFill>
                  <a:srgbClr val="060C5B"/>
                </a:solidFill>
                <a:latin typeface="Poppins Bold"/>
                <a:ea typeface="Poppins Bold"/>
                <a:cs typeface="Poppins Bold"/>
                <a:sym typeface="Poppins Bold"/>
              </a:rPr>
              <a:t>Health Issues</a:t>
            </a:r>
          </a:p>
          <a:p>
            <a:pPr algn="l">
              <a:lnSpc>
                <a:spcPts val="2170"/>
              </a:lnSpc>
            </a:pPr>
            <a:endParaRPr lang="en-US" sz="2649" b="1">
              <a:solidFill>
                <a:srgbClr val="060C5B"/>
              </a:solidFill>
              <a:latin typeface="Poppins Bold"/>
              <a:ea typeface="Poppins Bold"/>
              <a:cs typeface="Poppins Bold"/>
              <a:sym typeface="Poppins Bold"/>
            </a:endParaRPr>
          </a:p>
          <a:p>
            <a:pPr marL="572134" lvl="1" indent="-286067" algn="l">
              <a:lnSpc>
                <a:spcPts val="3709"/>
              </a:lnSpc>
              <a:buFont typeface="Arial"/>
              <a:buChar char="•"/>
            </a:pPr>
            <a:r>
              <a:rPr lang="en-US" sz="2649">
                <a:solidFill>
                  <a:srgbClr val="060C5B"/>
                </a:solidFill>
                <a:latin typeface="Poppins"/>
                <a:ea typeface="Poppins"/>
                <a:cs typeface="Poppins"/>
                <a:sym typeface="Poppins"/>
              </a:rPr>
              <a:t>Inform the Stud Manager if you have a medical issue or take any prescribed medication which could affect your ability to work in a safe manner or the way first aid is administered. </a:t>
            </a:r>
          </a:p>
          <a:p>
            <a:pPr algn="l">
              <a:lnSpc>
                <a:spcPts val="3709"/>
              </a:lnSpc>
            </a:pPr>
            <a:r>
              <a:rPr lang="en-US" sz="2649">
                <a:solidFill>
                  <a:srgbClr val="060C5B"/>
                </a:solidFill>
                <a:latin typeface="Poppins"/>
                <a:ea typeface="Poppins"/>
                <a:cs typeface="Poppins"/>
                <a:sym typeface="Poppins"/>
              </a:rPr>
              <a:t> </a:t>
            </a:r>
          </a:p>
        </p:txBody>
      </p:sp>
      <p:sp>
        <p:nvSpPr>
          <p:cNvPr id="6" name="TextBox 6"/>
          <p:cNvSpPr txBox="1"/>
          <p:nvPr/>
        </p:nvSpPr>
        <p:spPr>
          <a:xfrm>
            <a:off x="1204531" y="2190673"/>
            <a:ext cx="15361008" cy="4114165"/>
          </a:xfrm>
          <a:prstGeom prst="rect">
            <a:avLst/>
          </a:prstGeom>
        </p:spPr>
        <p:txBody>
          <a:bodyPr lIns="0" tIns="0" rIns="0" bIns="0" rtlCol="0" anchor="t">
            <a:spAutoFit/>
          </a:bodyPr>
          <a:lstStyle/>
          <a:p>
            <a:pPr algn="l">
              <a:lnSpc>
                <a:spcPts val="3709"/>
              </a:lnSpc>
            </a:pPr>
            <a:r>
              <a:rPr lang="en-US" sz="2649" b="1">
                <a:solidFill>
                  <a:srgbClr val="060C5B"/>
                </a:solidFill>
                <a:latin typeface="Poppins Bold"/>
                <a:ea typeface="Poppins Bold"/>
                <a:cs typeface="Poppins Bold"/>
                <a:sym typeface="Poppins Bold"/>
              </a:rPr>
              <a:t>Stud Rules</a:t>
            </a:r>
          </a:p>
          <a:p>
            <a:pPr algn="l">
              <a:lnSpc>
                <a:spcPts val="2030"/>
              </a:lnSpc>
            </a:pPr>
            <a:endParaRPr lang="en-US" sz="2649" b="1">
              <a:solidFill>
                <a:srgbClr val="060C5B"/>
              </a:solidFill>
              <a:latin typeface="Poppins Bold"/>
              <a:ea typeface="Poppins Bold"/>
              <a:cs typeface="Poppins Bold"/>
              <a:sym typeface="Poppins Bold"/>
            </a:endParaRPr>
          </a:p>
          <a:p>
            <a:pPr marL="572134" lvl="1" indent="-286067" algn="l">
              <a:lnSpc>
                <a:spcPts val="3709"/>
              </a:lnSpc>
              <a:buFont typeface="Arial"/>
              <a:buChar char="•"/>
            </a:pPr>
            <a:r>
              <a:rPr lang="en-US" sz="2649">
                <a:solidFill>
                  <a:srgbClr val="060C5B"/>
                </a:solidFill>
                <a:latin typeface="Poppins"/>
                <a:ea typeface="Poppins"/>
                <a:cs typeface="Poppins"/>
                <a:sym typeface="Poppins"/>
              </a:rPr>
              <a:t>A copy of the Stud rules, will be issued to each member of staff at this induction and displayed </a:t>
            </a:r>
            <a:r>
              <a:rPr lang="en-US" sz="2649">
                <a:solidFill>
                  <a:srgbClr val="EE4D28"/>
                </a:solidFill>
                <a:latin typeface="Poppins"/>
                <a:ea typeface="Poppins"/>
                <a:cs typeface="Poppins"/>
                <a:sym typeface="Poppins"/>
              </a:rPr>
              <a:t>&lt;add details&gt;</a:t>
            </a:r>
          </a:p>
          <a:p>
            <a:pPr algn="l">
              <a:lnSpc>
                <a:spcPts val="2030"/>
              </a:lnSpc>
            </a:pPr>
            <a:endParaRPr lang="en-US" sz="2649">
              <a:solidFill>
                <a:srgbClr val="EE4D28"/>
              </a:solidFill>
              <a:latin typeface="Poppins"/>
              <a:ea typeface="Poppins"/>
              <a:cs typeface="Poppins"/>
              <a:sym typeface="Poppins"/>
            </a:endParaRPr>
          </a:p>
          <a:p>
            <a:pPr marL="572134" lvl="1" indent="-286067" algn="l">
              <a:lnSpc>
                <a:spcPts val="3709"/>
              </a:lnSpc>
              <a:buFont typeface="Arial"/>
              <a:buChar char="•"/>
            </a:pPr>
            <a:r>
              <a:rPr lang="en-US" sz="2649">
                <a:solidFill>
                  <a:srgbClr val="060C5B"/>
                </a:solidFill>
                <a:latin typeface="Poppins"/>
                <a:ea typeface="Poppins"/>
                <a:cs typeface="Poppins"/>
                <a:sym typeface="Poppins"/>
              </a:rPr>
              <a:t>Daily routines and specific horse information will be made available prior to commencing work.</a:t>
            </a:r>
          </a:p>
          <a:p>
            <a:pPr algn="l">
              <a:lnSpc>
                <a:spcPts val="2590"/>
              </a:lnSpc>
            </a:pPr>
            <a:endParaRPr lang="en-US" sz="2649">
              <a:solidFill>
                <a:srgbClr val="060C5B"/>
              </a:solidFill>
              <a:latin typeface="Poppins"/>
              <a:ea typeface="Poppins"/>
              <a:cs typeface="Poppins"/>
              <a:sym typeface="Poppins"/>
            </a:endParaRPr>
          </a:p>
          <a:p>
            <a:pPr marL="572134" lvl="1" indent="-286067" algn="l">
              <a:lnSpc>
                <a:spcPts val="3709"/>
              </a:lnSpc>
              <a:buFont typeface="Arial"/>
              <a:buChar char="•"/>
            </a:pPr>
            <a:r>
              <a:rPr lang="en-US" sz="2649">
                <a:solidFill>
                  <a:srgbClr val="060C5B"/>
                </a:solidFill>
                <a:latin typeface="Poppins"/>
                <a:ea typeface="Poppins"/>
                <a:cs typeface="Poppins"/>
                <a:sym typeface="Poppins"/>
              </a:rPr>
              <a:t>All staff should comply with the requirements and culture of the yard. This includes health and safety.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368538" y="2033575"/>
            <a:ext cx="16800675" cy="4768794"/>
          </a:xfrm>
          <a:prstGeom prst="rect">
            <a:avLst/>
          </a:prstGeom>
          <a:solidFill>
            <a:srgbClr val="C0CBD3"/>
          </a:solidFill>
        </p:spPr>
        <p:txBody>
          <a:bodyPr/>
          <a:lstStyle/>
          <a:p>
            <a:endParaRPr lang="en-GB"/>
          </a:p>
        </p:txBody>
      </p:sp>
      <p:grpSp>
        <p:nvGrpSpPr>
          <p:cNvPr id="3" name="Group 3"/>
          <p:cNvGrpSpPr/>
          <p:nvPr/>
        </p:nvGrpSpPr>
        <p:grpSpPr>
          <a:xfrm>
            <a:off x="11888019" y="6170328"/>
            <a:ext cx="5716539" cy="4039157"/>
            <a:chOff x="0" y="0"/>
            <a:chExt cx="885641" cy="625771"/>
          </a:xfrm>
        </p:grpSpPr>
        <p:sp>
          <p:nvSpPr>
            <p:cNvPr id="4" name="Freeform 4"/>
            <p:cNvSpPr/>
            <p:nvPr/>
          </p:nvSpPr>
          <p:spPr>
            <a:xfrm>
              <a:off x="0" y="0"/>
              <a:ext cx="885641" cy="625771"/>
            </a:xfrm>
            <a:custGeom>
              <a:avLst/>
              <a:gdLst/>
              <a:ahLst/>
              <a:cxnLst/>
              <a:rect l="l" t="t" r="r" b="b"/>
              <a:pathLst>
                <a:path w="885641" h="625771">
                  <a:moveTo>
                    <a:pt x="0" y="0"/>
                  </a:moveTo>
                  <a:lnTo>
                    <a:pt x="885641" y="0"/>
                  </a:lnTo>
                  <a:lnTo>
                    <a:pt x="885641" y="625771"/>
                  </a:lnTo>
                  <a:lnTo>
                    <a:pt x="0" y="625771"/>
                  </a:lnTo>
                  <a:close/>
                </a:path>
              </a:pathLst>
            </a:custGeom>
            <a:blipFill>
              <a:blip r:embed="rId2"/>
              <a:stretch>
                <a:fillRect l="-3026" r="-3026"/>
              </a:stretch>
            </a:blipFill>
          </p:spPr>
          <p:txBody>
            <a:bodyPr/>
            <a:lstStyle/>
            <a:p>
              <a:endParaRPr lang="en-GB"/>
            </a:p>
          </p:txBody>
        </p:sp>
      </p:grpSp>
      <p:sp>
        <p:nvSpPr>
          <p:cNvPr id="5" name="TextBox 5"/>
          <p:cNvSpPr txBox="1"/>
          <p:nvPr/>
        </p:nvSpPr>
        <p:spPr>
          <a:xfrm>
            <a:off x="735097" y="816601"/>
            <a:ext cx="9182867" cy="832137"/>
          </a:xfrm>
          <a:prstGeom prst="rect">
            <a:avLst/>
          </a:prstGeom>
        </p:spPr>
        <p:txBody>
          <a:bodyPr lIns="0" tIns="0" rIns="0" bIns="0" rtlCol="0" anchor="t">
            <a:spAutoFit/>
          </a:bodyPr>
          <a:lstStyle/>
          <a:p>
            <a:pPr algn="just">
              <a:lnSpc>
                <a:spcPts val="6074"/>
              </a:lnSpc>
            </a:pPr>
            <a:r>
              <a:rPr lang="en-US" sz="5522" b="1">
                <a:solidFill>
                  <a:srgbClr val="060C5B"/>
                </a:solidFill>
                <a:latin typeface="Poppins Bold"/>
                <a:ea typeface="Poppins Bold"/>
                <a:cs typeface="Poppins Bold"/>
                <a:sym typeface="Poppins Bold"/>
              </a:rPr>
              <a:t>TRAINING &amp; COMPETENCY</a:t>
            </a:r>
          </a:p>
        </p:txBody>
      </p:sp>
      <p:sp>
        <p:nvSpPr>
          <p:cNvPr id="6" name="TextBox 6"/>
          <p:cNvSpPr txBox="1"/>
          <p:nvPr/>
        </p:nvSpPr>
        <p:spPr>
          <a:xfrm>
            <a:off x="1115357" y="2427638"/>
            <a:ext cx="15156210" cy="3742690"/>
          </a:xfrm>
          <a:prstGeom prst="rect">
            <a:avLst/>
          </a:prstGeom>
        </p:spPr>
        <p:txBody>
          <a:bodyPr lIns="0" tIns="0" rIns="0" bIns="0" rtlCol="0" anchor="t">
            <a:spAutoFit/>
          </a:bodyPr>
          <a:lstStyle/>
          <a:p>
            <a:pPr marL="572134" lvl="1" indent="-286067" algn="l">
              <a:lnSpc>
                <a:spcPts val="3709"/>
              </a:lnSpc>
              <a:buFont typeface="Arial"/>
              <a:buChar char="•"/>
            </a:pPr>
            <a:r>
              <a:rPr lang="en-US" sz="2649">
                <a:solidFill>
                  <a:srgbClr val="060C5B"/>
                </a:solidFill>
                <a:latin typeface="Poppins"/>
                <a:ea typeface="Poppins"/>
                <a:cs typeface="Poppins"/>
                <a:sym typeface="Poppins"/>
              </a:rPr>
              <a:t>Only operate machinery if trained to do so. </a:t>
            </a:r>
          </a:p>
          <a:p>
            <a:pPr algn="l">
              <a:lnSpc>
                <a:spcPts val="3709"/>
              </a:lnSpc>
            </a:pPr>
            <a:r>
              <a:rPr lang="en-US" sz="2649">
                <a:solidFill>
                  <a:srgbClr val="060C5B"/>
                </a:solidFill>
                <a:latin typeface="Poppins"/>
                <a:ea typeface="Poppins"/>
                <a:cs typeface="Poppins"/>
                <a:sym typeface="Poppins"/>
              </a:rPr>
              <a:t>      This includes tractors, quad-bikes, ride on mowers etc.</a:t>
            </a:r>
          </a:p>
          <a:p>
            <a:pPr algn="l">
              <a:lnSpc>
                <a:spcPts val="3709"/>
              </a:lnSpc>
            </a:pPr>
            <a:endParaRPr lang="en-US" sz="2649">
              <a:solidFill>
                <a:srgbClr val="060C5B"/>
              </a:solidFill>
              <a:latin typeface="Poppins"/>
              <a:ea typeface="Poppins"/>
              <a:cs typeface="Poppins"/>
              <a:sym typeface="Poppins"/>
            </a:endParaRPr>
          </a:p>
          <a:p>
            <a:pPr marL="572134" lvl="1" indent="-286067" algn="l">
              <a:lnSpc>
                <a:spcPts val="3709"/>
              </a:lnSpc>
              <a:buFont typeface="Arial"/>
              <a:buChar char="•"/>
            </a:pPr>
            <a:r>
              <a:rPr lang="en-US" sz="2649">
                <a:solidFill>
                  <a:srgbClr val="060C5B"/>
                </a:solidFill>
                <a:latin typeface="Poppins"/>
                <a:ea typeface="Poppins"/>
                <a:cs typeface="Poppins"/>
                <a:sym typeface="Poppins"/>
              </a:rPr>
              <a:t>The Stud Manager must assess staff competence and authorise the use of machinery. </a:t>
            </a:r>
          </a:p>
          <a:p>
            <a:pPr algn="l">
              <a:lnSpc>
                <a:spcPts val="3709"/>
              </a:lnSpc>
            </a:pPr>
            <a:r>
              <a:rPr lang="en-US" sz="2649">
                <a:solidFill>
                  <a:srgbClr val="060C5B"/>
                </a:solidFill>
                <a:latin typeface="Poppins"/>
                <a:ea typeface="Poppins"/>
                <a:cs typeface="Poppins"/>
                <a:sym typeface="Poppins"/>
              </a:rPr>
              <a:t>      Records of authorisation will be kept.</a:t>
            </a:r>
          </a:p>
          <a:p>
            <a:pPr algn="l">
              <a:lnSpc>
                <a:spcPts val="3709"/>
              </a:lnSpc>
            </a:pPr>
            <a:endParaRPr lang="en-US" sz="2649">
              <a:solidFill>
                <a:srgbClr val="060C5B"/>
              </a:solidFill>
              <a:latin typeface="Poppins"/>
              <a:ea typeface="Poppins"/>
              <a:cs typeface="Poppins"/>
              <a:sym typeface="Poppins"/>
            </a:endParaRPr>
          </a:p>
          <a:p>
            <a:pPr marL="572134" lvl="1" indent="-286067" algn="l">
              <a:lnSpc>
                <a:spcPts val="3709"/>
              </a:lnSpc>
              <a:buFont typeface="Arial"/>
              <a:buChar char="•"/>
            </a:pPr>
            <a:r>
              <a:rPr lang="en-US" sz="2649">
                <a:solidFill>
                  <a:srgbClr val="060C5B"/>
                </a:solidFill>
                <a:latin typeface="Poppins"/>
                <a:ea typeface="Poppins"/>
                <a:cs typeface="Poppins"/>
                <a:sym typeface="Poppins"/>
              </a:rPr>
              <a:t>All specific training needs will be identified and a training plan developed to allow </a:t>
            </a:r>
          </a:p>
          <a:p>
            <a:pPr algn="l">
              <a:lnSpc>
                <a:spcPts val="3709"/>
              </a:lnSpc>
            </a:pPr>
            <a:r>
              <a:rPr lang="en-US" sz="2649">
                <a:solidFill>
                  <a:srgbClr val="060C5B"/>
                </a:solidFill>
                <a:latin typeface="Poppins"/>
                <a:ea typeface="Poppins"/>
                <a:cs typeface="Poppins"/>
                <a:sym typeface="Poppins"/>
              </a:rPr>
              <a:t>      staff to fulfil their roles safely.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a:xfrm>
            <a:off x="7049422" y="0"/>
            <a:ext cx="17287494" cy="11774314"/>
            <a:chOff x="0" y="0"/>
            <a:chExt cx="5475623" cy="3729384"/>
          </a:xfrm>
        </p:grpSpPr>
        <p:sp>
          <p:nvSpPr>
            <p:cNvPr id="3" name="Freeform 3"/>
            <p:cNvSpPr/>
            <p:nvPr/>
          </p:nvSpPr>
          <p:spPr>
            <a:xfrm>
              <a:off x="0" y="0"/>
              <a:ext cx="5475623" cy="3729384"/>
            </a:xfrm>
            <a:custGeom>
              <a:avLst/>
              <a:gdLst/>
              <a:ahLst/>
              <a:cxnLst/>
              <a:rect l="l" t="t" r="r" b="b"/>
              <a:pathLst>
                <a:path w="5475623" h="3729384">
                  <a:moveTo>
                    <a:pt x="3322462" y="3729384"/>
                  </a:moveTo>
                  <a:lnTo>
                    <a:pt x="0" y="3729384"/>
                  </a:lnTo>
                  <a:lnTo>
                    <a:pt x="2153161" y="0"/>
                  </a:lnTo>
                  <a:lnTo>
                    <a:pt x="5475623" y="0"/>
                  </a:lnTo>
                  <a:lnTo>
                    <a:pt x="3322462" y="3729384"/>
                  </a:lnTo>
                  <a:close/>
                </a:path>
              </a:pathLst>
            </a:custGeom>
            <a:solidFill>
              <a:srgbClr val="192730"/>
            </a:solidFill>
          </p:spPr>
          <p:txBody>
            <a:bodyPr/>
            <a:lstStyle/>
            <a:p>
              <a:endParaRPr lang="en-GB"/>
            </a:p>
          </p:txBody>
        </p:sp>
        <p:sp>
          <p:nvSpPr>
            <p:cNvPr id="4" name="Freeform 4"/>
            <p:cNvSpPr/>
            <p:nvPr/>
          </p:nvSpPr>
          <p:spPr>
            <a:xfrm>
              <a:off x="0" y="0"/>
              <a:ext cx="5475623" cy="3729384"/>
            </a:xfrm>
            <a:custGeom>
              <a:avLst/>
              <a:gdLst/>
              <a:ahLst/>
              <a:cxnLst/>
              <a:rect l="l" t="t" r="r" b="b"/>
              <a:pathLst>
                <a:path w="5475623" h="3729384">
                  <a:moveTo>
                    <a:pt x="3322462" y="3729384"/>
                  </a:moveTo>
                  <a:lnTo>
                    <a:pt x="0" y="3729384"/>
                  </a:lnTo>
                  <a:lnTo>
                    <a:pt x="2153161" y="0"/>
                  </a:lnTo>
                  <a:lnTo>
                    <a:pt x="5475623" y="0"/>
                  </a:lnTo>
                  <a:lnTo>
                    <a:pt x="3322462" y="3729384"/>
                  </a:lnTo>
                  <a:close/>
                </a:path>
              </a:pathLst>
            </a:custGeom>
            <a:blipFill>
              <a:blip r:embed="rId2"/>
              <a:stretch>
                <a:fillRect l="-1174" r="-1174"/>
              </a:stretch>
            </a:blipFill>
          </p:spPr>
          <p:txBody>
            <a:bodyPr/>
            <a:lstStyle/>
            <a:p>
              <a:endParaRPr lang="en-GB"/>
            </a:p>
          </p:txBody>
        </p:sp>
      </p:grpSp>
      <p:sp>
        <p:nvSpPr>
          <p:cNvPr id="5" name="TextBox 5"/>
          <p:cNvSpPr txBox="1"/>
          <p:nvPr/>
        </p:nvSpPr>
        <p:spPr>
          <a:xfrm>
            <a:off x="614770" y="819068"/>
            <a:ext cx="6020722" cy="774987"/>
          </a:xfrm>
          <a:prstGeom prst="rect">
            <a:avLst/>
          </a:prstGeom>
        </p:spPr>
        <p:txBody>
          <a:bodyPr lIns="0" tIns="0" rIns="0" bIns="0" rtlCol="0" anchor="t">
            <a:spAutoFit/>
          </a:bodyPr>
          <a:lstStyle/>
          <a:p>
            <a:pPr algn="just">
              <a:lnSpc>
                <a:spcPts val="6074"/>
              </a:lnSpc>
            </a:pPr>
            <a:r>
              <a:rPr lang="en-US" sz="5522" b="1">
                <a:solidFill>
                  <a:srgbClr val="060C5B"/>
                </a:solidFill>
                <a:latin typeface="Barlow SemiCondensed Bold"/>
                <a:ea typeface="Barlow SemiCondensed Bold"/>
                <a:cs typeface="Barlow SemiCondensed Bold"/>
                <a:sym typeface="Barlow SemiCondensed Bold"/>
              </a:rPr>
              <a:t>EQUINE HAZARDS</a:t>
            </a:r>
          </a:p>
        </p:txBody>
      </p:sp>
      <p:sp>
        <p:nvSpPr>
          <p:cNvPr id="6" name="TextBox 6"/>
          <p:cNvSpPr txBox="1"/>
          <p:nvPr/>
        </p:nvSpPr>
        <p:spPr>
          <a:xfrm>
            <a:off x="614770" y="1936955"/>
            <a:ext cx="3051505" cy="475615"/>
          </a:xfrm>
          <a:prstGeom prst="rect">
            <a:avLst/>
          </a:prstGeom>
        </p:spPr>
        <p:txBody>
          <a:bodyPr lIns="0" tIns="0" rIns="0" bIns="0" rtlCol="0" anchor="t">
            <a:spAutoFit/>
          </a:bodyPr>
          <a:lstStyle/>
          <a:p>
            <a:pPr algn="ctr">
              <a:lnSpc>
                <a:spcPts val="3709"/>
              </a:lnSpc>
            </a:pPr>
            <a:r>
              <a:rPr lang="en-US" sz="2649" b="1">
                <a:solidFill>
                  <a:srgbClr val="060C5B"/>
                </a:solidFill>
                <a:latin typeface="Poppins Bold"/>
                <a:ea typeface="Poppins Bold"/>
                <a:cs typeface="Poppins Bold"/>
                <a:sym typeface="Poppins Bold"/>
              </a:rPr>
              <a:t>Health vs Safety</a:t>
            </a:r>
          </a:p>
        </p:txBody>
      </p:sp>
      <p:sp>
        <p:nvSpPr>
          <p:cNvPr id="7" name="TextBox 7"/>
          <p:cNvSpPr txBox="1"/>
          <p:nvPr/>
        </p:nvSpPr>
        <p:spPr>
          <a:xfrm>
            <a:off x="740211" y="2755470"/>
            <a:ext cx="8904162" cy="5142865"/>
          </a:xfrm>
          <a:prstGeom prst="rect">
            <a:avLst/>
          </a:prstGeom>
        </p:spPr>
        <p:txBody>
          <a:bodyPr lIns="0" tIns="0" rIns="0" bIns="0" rtlCol="0" anchor="t">
            <a:spAutoFit/>
          </a:bodyPr>
          <a:lstStyle/>
          <a:p>
            <a:pPr algn="l">
              <a:lnSpc>
                <a:spcPts val="3709"/>
              </a:lnSpc>
            </a:pPr>
            <a:r>
              <a:rPr lang="en-US" sz="2649">
                <a:solidFill>
                  <a:srgbClr val="060C5B"/>
                </a:solidFill>
                <a:latin typeface="Poppins"/>
                <a:ea typeface="Poppins"/>
                <a:cs typeface="Poppins"/>
                <a:sym typeface="Poppins"/>
              </a:rPr>
              <a:t>Traditionally safety has been seen as more important than health because the hazards are more immediate.</a:t>
            </a:r>
          </a:p>
          <a:p>
            <a:pPr algn="l">
              <a:lnSpc>
                <a:spcPts val="3709"/>
              </a:lnSpc>
            </a:pPr>
            <a:endParaRPr lang="en-US" sz="2649">
              <a:solidFill>
                <a:srgbClr val="060C5B"/>
              </a:solidFill>
              <a:latin typeface="Poppins"/>
              <a:ea typeface="Poppins"/>
              <a:cs typeface="Poppins"/>
              <a:sym typeface="Poppins"/>
            </a:endParaRPr>
          </a:p>
          <a:p>
            <a:pPr algn="l">
              <a:lnSpc>
                <a:spcPts val="3709"/>
              </a:lnSpc>
            </a:pPr>
            <a:r>
              <a:rPr lang="en-US" sz="2649">
                <a:solidFill>
                  <a:srgbClr val="060C5B"/>
                </a:solidFill>
                <a:latin typeface="Poppins"/>
                <a:ea typeface="Poppins"/>
                <a:cs typeface="Poppins"/>
                <a:sym typeface="Poppins"/>
              </a:rPr>
              <a:t>Health hazards can be more impactful than safety failures and unfortunately, individuals may not be aware of the consequences before it is too late.</a:t>
            </a:r>
          </a:p>
          <a:p>
            <a:pPr algn="l">
              <a:lnSpc>
                <a:spcPts val="3709"/>
              </a:lnSpc>
            </a:pPr>
            <a:endParaRPr lang="en-US" sz="2649">
              <a:solidFill>
                <a:srgbClr val="060C5B"/>
              </a:solidFill>
              <a:latin typeface="Poppins"/>
              <a:ea typeface="Poppins"/>
              <a:cs typeface="Poppins"/>
              <a:sym typeface="Poppins"/>
            </a:endParaRPr>
          </a:p>
          <a:p>
            <a:pPr algn="l">
              <a:lnSpc>
                <a:spcPts val="3709"/>
              </a:lnSpc>
            </a:pPr>
            <a:r>
              <a:rPr lang="en-US" sz="2649">
                <a:solidFill>
                  <a:srgbClr val="060C5B"/>
                </a:solidFill>
                <a:latin typeface="Poppins"/>
                <a:ea typeface="Poppins"/>
                <a:cs typeface="Poppins"/>
                <a:sym typeface="Poppins"/>
              </a:rPr>
              <a:t>If the hazards (anything that can cause harm) are understood it makes it much easier to control the risks (likelihood of harm).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2346849" y="350184"/>
            <a:ext cx="5246370" cy="3940084"/>
            <a:chOff x="0" y="0"/>
            <a:chExt cx="812800" cy="610422"/>
          </a:xfrm>
        </p:grpSpPr>
        <p:sp>
          <p:nvSpPr>
            <p:cNvPr id="3" name="Freeform 3"/>
            <p:cNvSpPr/>
            <p:nvPr/>
          </p:nvSpPr>
          <p:spPr>
            <a:xfrm>
              <a:off x="0" y="0"/>
              <a:ext cx="812800" cy="610422"/>
            </a:xfrm>
            <a:custGeom>
              <a:avLst/>
              <a:gdLst/>
              <a:ahLst/>
              <a:cxnLst/>
              <a:rect l="l" t="t" r="r" b="b"/>
              <a:pathLst>
                <a:path w="812800" h="610422">
                  <a:moveTo>
                    <a:pt x="0" y="0"/>
                  </a:moveTo>
                  <a:lnTo>
                    <a:pt x="812800" y="0"/>
                  </a:lnTo>
                  <a:lnTo>
                    <a:pt x="812800" y="610422"/>
                  </a:lnTo>
                  <a:lnTo>
                    <a:pt x="0" y="610422"/>
                  </a:lnTo>
                  <a:close/>
                </a:path>
              </a:pathLst>
            </a:custGeom>
            <a:blipFill>
              <a:blip r:embed="rId2"/>
              <a:stretch>
                <a:fillRect l="-6308" r="-6308"/>
              </a:stretch>
            </a:blipFill>
          </p:spPr>
          <p:txBody>
            <a:bodyPr/>
            <a:lstStyle/>
            <a:p>
              <a:endParaRPr lang="en-GB"/>
            </a:p>
          </p:txBody>
        </p:sp>
      </p:grpSp>
      <p:sp>
        <p:nvSpPr>
          <p:cNvPr id="4" name="TextBox 4"/>
          <p:cNvSpPr txBox="1"/>
          <p:nvPr/>
        </p:nvSpPr>
        <p:spPr>
          <a:xfrm>
            <a:off x="1028700" y="819375"/>
            <a:ext cx="10736413" cy="774987"/>
          </a:xfrm>
          <a:prstGeom prst="rect">
            <a:avLst/>
          </a:prstGeom>
        </p:spPr>
        <p:txBody>
          <a:bodyPr lIns="0" tIns="0" rIns="0" bIns="0" rtlCol="0" anchor="t">
            <a:spAutoFit/>
          </a:bodyPr>
          <a:lstStyle/>
          <a:p>
            <a:pPr algn="l">
              <a:lnSpc>
                <a:spcPts val="6074"/>
              </a:lnSpc>
            </a:pPr>
            <a:r>
              <a:rPr lang="en-US" sz="5522" b="1">
                <a:solidFill>
                  <a:srgbClr val="060C5B"/>
                </a:solidFill>
                <a:latin typeface="Barlow SemiCondensed Bold"/>
                <a:ea typeface="Barlow SemiCondensed Bold"/>
                <a:cs typeface="Barlow SemiCondensed Bold"/>
                <a:sym typeface="Barlow SemiCondensed Bold"/>
              </a:rPr>
              <a:t>KEY HEALTH &amp; WELLBEING  HAZARDS</a:t>
            </a:r>
          </a:p>
        </p:txBody>
      </p:sp>
      <p:sp>
        <p:nvSpPr>
          <p:cNvPr id="5" name="TextBox 5"/>
          <p:cNvSpPr txBox="1"/>
          <p:nvPr/>
        </p:nvSpPr>
        <p:spPr>
          <a:xfrm>
            <a:off x="1028700" y="2459355"/>
            <a:ext cx="3942372" cy="424688"/>
          </a:xfrm>
          <a:prstGeom prst="rect">
            <a:avLst/>
          </a:prstGeom>
        </p:spPr>
        <p:txBody>
          <a:bodyPr lIns="0" tIns="0" rIns="0" bIns="0" rtlCol="0" anchor="t">
            <a:spAutoFit/>
          </a:bodyPr>
          <a:lstStyle/>
          <a:p>
            <a:pPr algn="l">
              <a:lnSpc>
                <a:spcPts val="3285"/>
              </a:lnSpc>
              <a:spcBef>
                <a:spcPct val="0"/>
              </a:spcBef>
            </a:pPr>
            <a:r>
              <a:rPr lang="en-US" sz="2649" b="1">
                <a:solidFill>
                  <a:srgbClr val="060C5B"/>
                </a:solidFill>
                <a:latin typeface="Poppins Bold"/>
                <a:ea typeface="Poppins Bold"/>
                <a:cs typeface="Poppins Bold"/>
                <a:sym typeface="Poppins Bold"/>
              </a:rPr>
              <a:t>Respiratory Hazards</a:t>
            </a:r>
          </a:p>
        </p:txBody>
      </p:sp>
      <p:sp>
        <p:nvSpPr>
          <p:cNvPr id="6" name="TextBox 6"/>
          <p:cNvSpPr txBox="1"/>
          <p:nvPr/>
        </p:nvSpPr>
        <p:spPr>
          <a:xfrm>
            <a:off x="702129" y="3161901"/>
            <a:ext cx="17096014" cy="3275965"/>
          </a:xfrm>
          <a:prstGeom prst="rect">
            <a:avLst/>
          </a:prstGeom>
        </p:spPr>
        <p:txBody>
          <a:bodyPr lIns="0" tIns="0" rIns="0" bIns="0" rtlCol="0" anchor="t">
            <a:spAutoFit/>
          </a:bodyPr>
          <a:lstStyle/>
          <a:p>
            <a:pPr marL="572134" lvl="1" indent="-286067" algn="l">
              <a:lnSpc>
                <a:spcPts val="3709"/>
              </a:lnSpc>
              <a:buFont typeface="Arial"/>
              <a:buChar char="•"/>
            </a:pPr>
            <a:r>
              <a:rPr lang="en-US" sz="2649" b="1">
                <a:solidFill>
                  <a:srgbClr val="060C5B"/>
                </a:solidFill>
                <a:latin typeface="Poppins Bold"/>
                <a:ea typeface="Poppins Bold"/>
                <a:cs typeface="Poppins Bold"/>
                <a:sym typeface="Poppins Bold"/>
              </a:rPr>
              <a:t>Dust:</a:t>
            </a:r>
            <a:r>
              <a:rPr lang="en-US" sz="2649">
                <a:solidFill>
                  <a:srgbClr val="060C5B"/>
                </a:solidFill>
                <a:latin typeface="Poppins"/>
                <a:ea typeface="Poppins"/>
                <a:cs typeface="Poppins"/>
                <a:sym typeface="Poppins"/>
              </a:rPr>
              <a:t>  occupational asthma and nasal cancers.</a:t>
            </a:r>
          </a:p>
          <a:p>
            <a:pPr algn="l">
              <a:lnSpc>
                <a:spcPts val="3709"/>
              </a:lnSpc>
            </a:pPr>
            <a:endParaRPr lang="en-US" sz="2649">
              <a:solidFill>
                <a:srgbClr val="060C5B"/>
              </a:solidFill>
              <a:latin typeface="Poppins"/>
              <a:ea typeface="Poppins"/>
              <a:cs typeface="Poppins"/>
              <a:sym typeface="Poppins"/>
            </a:endParaRPr>
          </a:p>
          <a:p>
            <a:pPr marL="572134" lvl="1" indent="-286067" algn="l">
              <a:lnSpc>
                <a:spcPts val="3709"/>
              </a:lnSpc>
              <a:buFont typeface="Arial"/>
              <a:buChar char="•"/>
            </a:pPr>
            <a:r>
              <a:rPr lang="en-US" sz="2649" b="1">
                <a:solidFill>
                  <a:srgbClr val="060C5B"/>
                </a:solidFill>
                <a:latin typeface="Poppins Bold"/>
                <a:ea typeface="Poppins Bold"/>
                <a:cs typeface="Poppins Bold"/>
                <a:sym typeface="Poppins Bold"/>
              </a:rPr>
              <a:t>Sand-based products:</a:t>
            </a:r>
            <a:r>
              <a:rPr lang="en-US" sz="2649">
                <a:solidFill>
                  <a:srgbClr val="060C5B"/>
                </a:solidFill>
                <a:latin typeface="Poppins"/>
                <a:ea typeface="Poppins"/>
                <a:cs typeface="Poppins"/>
                <a:sym typeface="Poppins"/>
              </a:rPr>
              <a:t>  silicosis (scarred lung tissue).</a:t>
            </a:r>
          </a:p>
          <a:p>
            <a:pPr algn="l">
              <a:lnSpc>
                <a:spcPts val="3709"/>
              </a:lnSpc>
            </a:pPr>
            <a:endParaRPr lang="en-US" sz="2649">
              <a:solidFill>
                <a:srgbClr val="060C5B"/>
              </a:solidFill>
              <a:latin typeface="Poppins"/>
              <a:ea typeface="Poppins"/>
              <a:cs typeface="Poppins"/>
              <a:sym typeface="Poppins"/>
            </a:endParaRPr>
          </a:p>
          <a:p>
            <a:pPr marL="572134" lvl="1" indent="-286067" algn="l">
              <a:lnSpc>
                <a:spcPts val="3709"/>
              </a:lnSpc>
              <a:buFont typeface="Arial"/>
              <a:buChar char="•"/>
            </a:pPr>
            <a:r>
              <a:rPr lang="en-US" sz="2649" b="1">
                <a:solidFill>
                  <a:srgbClr val="060C5B"/>
                </a:solidFill>
                <a:latin typeface="Poppins Bold"/>
                <a:ea typeface="Poppins Bold"/>
                <a:cs typeface="Poppins Bold"/>
                <a:sym typeface="Poppins Bold"/>
              </a:rPr>
              <a:t>Horse dander: </a:t>
            </a:r>
            <a:r>
              <a:rPr lang="en-US" sz="2649">
                <a:solidFill>
                  <a:srgbClr val="060C5B"/>
                </a:solidFill>
                <a:latin typeface="Poppins"/>
                <a:ea typeface="Poppins"/>
                <a:cs typeface="Poppins"/>
                <a:sym typeface="Poppins"/>
              </a:rPr>
              <a:t>allergic reactions: allergic rhinitis, conjunctivitis, asthma.</a:t>
            </a:r>
          </a:p>
          <a:p>
            <a:pPr algn="l">
              <a:lnSpc>
                <a:spcPts val="3709"/>
              </a:lnSpc>
            </a:pPr>
            <a:endParaRPr lang="en-US" sz="2649">
              <a:solidFill>
                <a:srgbClr val="060C5B"/>
              </a:solidFill>
              <a:latin typeface="Poppins"/>
              <a:ea typeface="Poppins"/>
              <a:cs typeface="Poppins"/>
              <a:sym typeface="Poppins"/>
            </a:endParaRPr>
          </a:p>
          <a:p>
            <a:pPr marL="572134" lvl="1" indent="-286067" algn="l">
              <a:lnSpc>
                <a:spcPts val="3709"/>
              </a:lnSpc>
              <a:buFont typeface="Arial"/>
              <a:buChar char="•"/>
            </a:pPr>
            <a:r>
              <a:rPr lang="en-US" sz="2649" b="1">
                <a:solidFill>
                  <a:srgbClr val="060C5B"/>
                </a:solidFill>
                <a:latin typeface="Poppins Bold"/>
                <a:ea typeface="Poppins Bold"/>
                <a:cs typeface="Poppins Bold"/>
                <a:sym typeface="Poppins Bold"/>
              </a:rPr>
              <a:t>Mycotoxins and moulds:</a:t>
            </a:r>
            <a:r>
              <a:rPr lang="en-US" sz="2649">
                <a:solidFill>
                  <a:srgbClr val="060C5B"/>
                </a:solidFill>
                <a:latin typeface="Poppins"/>
                <a:ea typeface="Poppins"/>
                <a:cs typeface="Poppins"/>
                <a:sym typeface="Poppins"/>
              </a:rPr>
              <a:t>  allergic reactions, infections, and long-term health issues like cancer.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3058336" y="7456646"/>
            <a:ext cx="2213777" cy="2189661"/>
            <a:chOff x="0" y="0"/>
            <a:chExt cx="342972" cy="339236"/>
          </a:xfrm>
        </p:grpSpPr>
        <p:sp>
          <p:nvSpPr>
            <p:cNvPr id="3" name="Freeform 3"/>
            <p:cNvSpPr/>
            <p:nvPr/>
          </p:nvSpPr>
          <p:spPr>
            <a:xfrm>
              <a:off x="0" y="0"/>
              <a:ext cx="342972" cy="339236"/>
            </a:xfrm>
            <a:custGeom>
              <a:avLst/>
              <a:gdLst/>
              <a:ahLst/>
              <a:cxnLst/>
              <a:rect l="l" t="t" r="r" b="b"/>
              <a:pathLst>
                <a:path w="342972" h="339236">
                  <a:moveTo>
                    <a:pt x="0" y="0"/>
                  </a:moveTo>
                  <a:lnTo>
                    <a:pt x="342972" y="0"/>
                  </a:lnTo>
                  <a:lnTo>
                    <a:pt x="342972" y="339236"/>
                  </a:lnTo>
                  <a:lnTo>
                    <a:pt x="0" y="339236"/>
                  </a:lnTo>
                  <a:close/>
                </a:path>
              </a:pathLst>
            </a:custGeom>
            <a:blipFill>
              <a:blip r:embed="rId2"/>
              <a:stretch>
                <a:fillRect l="-24115" r="-24115"/>
              </a:stretch>
            </a:blipFill>
          </p:spPr>
          <p:txBody>
            <a:bodyPr/>
            <a:lstStyle/>
            <a:p>
              <a:endParaRPr lang="en-GB"/>
            </a:p>
          </p:txBody>
        </p:sp>
      </p:grpSp>
      <p:sp>
        <p:nvSpPr>
          <p:cNvPr id="4" name="TextBox 4"/>
          <p:cNvSpPr txBox="1"/>
          <p:nvPr/>
        </p:nvSpPr>
        <p:spPr>
          <a:xfrm>
            <a:off x="1028700" y="2632226"/>
            <a:ext cx="15570305" cy="5609590"/>
          </a:xfrm>
          <a:prstGeom prst="rect">
            <a:avLst/>
          </a:prstGeom>
        </p:spPr>
        <p:txBody>
          <a:bodyPr lIns="0" tIns="0" rIns="0" bIns="0" rtlCol="0" anchor="t">
            <a:spAutoFit/>
          </a:bodyPr>
          <a:lstStyle/>
          <a:p>
            <a:pPr algn="l">
              <a:lnSpc>
                <a:spcPts val="3709"/>
              </a:lnSpc>
            </a:pPr>
            <a:r>
              <a:rPr lang="en-US" sz="2649">
                <a:solidFill>
                  <a:srgbClr val="060C5B"/>
                </a:solidFill>
                <a:latin typeface="Poppins"/>
                <a:ea typeface="Poppins"/>
                <a:cs typeface="Poppins"/>
                <a:sym typeface="Poppins"/>
              </a:rPr>
              <a:t>There are a number of diseases that can be spread from horses to humans.  These include:</a:t>
            </a:r>
          </a:p>
          <a:p>
            <a:pPr marL="572134" lvl="1" indent="-286067" algn="l">
              <a:lnSpc>
                <a:spcPts val="3709"/>
              </a:lnSpc>
              <a:buFont typeface="Arial"/>
              <a:buChar char="•"/>
            </a:pPr>
            <a:r>
              <a:rPr lang="en-US" sz="2649">
                <a:solidFill>
                  <a:srgbClr val="060C5B"/>
                </a:solidFill>
                <a:latin typeface="Poppins"/>
                <a:ea typeface="Poppins"/>
                <a:cs typeface="Poppins"/>
                <a:sym typeface="Poppins"/>
              </a:rPr>
              <a:t>Ringworm </a:t>
            </a:r>
          </a:p>
          <a:p>
            <a:pPr marL="572134" lvl="1" indent="-286067" algn="l">
              <a:lnSpc>
                <a:spcPts val="3709"/>
              </a:lnSpc>
              <a:buFont typeface="Arial"/>
              <a:buChar char="•"/>
            </a:pPr>
            <a:r>
              <a:rPr lang="en-US" sz="2649">
                <a:solidFill>
                  <a:srgbClr val="060C5B"/>
                </a:solidFill>
                <a:latin typeface="Poppins"/>
                <a:ea typeface="Poppins"/>
                <a:cs typeface="Poppins"/>
                <a:sym typeface="Poppins"/>
              </a:rPr>
              <a:t>Salmonella</a:t>
            </a:r>
          </a:p>
          <a:p>
            <a:pPr marL="572134" lvl="1" indent="-286067" algn="l">
              <a:lnSpc>
                <a:spcPts val="3709"/>
              </a:lnSpc>
              <a:buFont typeface="Arial"/>
              <a:buChar char="•"/>
            </a:pPr>
            <a:r>
              <a:rPr lang="en-US" sz="2649">
                <a:solidFill>
                  <a:srgbClr val="060C5B"/>
                </a:solidFill>
                <a:latin typeface="Poppins"/>
                <a:ea typeface="Poppins"/>
                <a:cs typeface="Poppins"/>
                <a:sym typeface="Poppins"/>
              </a:rPr>
              <a:t>Streptococcus zooepidemicus</a:t>
            </a:r>
          </a:p>
          <a:p>
            <a:pPr marL="572134" lvl="1" indent="-286067" algn="l">
              <a:lnSpc>
                <a:spcPts val="3709"/>
              </a:lnSpc>
              <a:buFont typeface="Arial"/>
              <a:buChar char="•"/>
            </a:pPr>
            <a:r>
              <a:rPr lang="en-US" sz="2649">
                <a:solidFill>
                  <a:srgbClr val="060C5B"/>
                </a:solidFill>
                <a:latin typeface="Poppins"/>
                <a:ea typeface="Poppins"/>
                <a:cs typeface="Poppins"/>
                <a:sym typeface="Poppins"/>
              </a:rPr>
              <a:t>Dermatophilus congolensis</a:t>
            </a:r>
          </a:p>
          <a:p>
            <a:pPr marL="572134" lvl="1" indent="-286067" algn="l">
              <a:lnSpc>
                <a:spcPts val="3709"/>
              </a:lnSpc>
              <a:buFont typeface="Arial"/>
              <a:buChar char="•"/>
            </a:pPr>
            <a:r>
              <a:rPr lang="en-US" sz="2649">
                <a:solidFill>
                  <a:srgbClr val="060C5B"/>
                </a:solidFill>
                <a:latin typeface="Poppins"/>
                <a:ea typeface="Poppins"/>
                <a:cs typeface="Poppins"/>
                <a:sym typeface="Poppins"/>
              </a:rPr>
              <a:t>Glanders</a:t>
            </a:r>
          </a:p>
          <a:p>
            <a:pPr marL="572134" lvl="1" indent="-286067" algn="l">
              <a:lnSpc>
                <a:spcPts val="3709"/>
              </a:lnSpc>
              <a:buFont typeface="Arial"/>
              <a:buChar char="•"/>
            </a:pPr>
            <a:r>
              <a:rPr lang="en-US" sz="2649">
                <a:solidFill>
                  <a:srgbClr val="060C5B"/>
                </a:solidFill>
                <a:latin typeface="Poppins"/>
                <a:ea typeface="Poppins"/>
                <a:cs typeface="Poppins"/>
                <a:sym typeface="Poppins"/>
              </a:rPr>
              <a:t>Hendra</a:t>
            </a:r>
          </a:p>
          <a:p>
            <a:pPr algn="l">
              <a:lnSpc>
                <a:spcPts val="3709"/>
              </a:lnSpc>
            </a:pPr>
            <a:endParaRPr lang="en-US" sz="2649">
              <a:solidFill>
                <a:srgbClr val="060C5B"/>
              </a:solidFill>
              <a:latin typeface="Poppins"/>
              <a:ea typeface="Poppins"/>
              <a:cs typeface="Poppins"/>
              <a:sym typeface="Poppins"/>
            </a:endParaRPr>
          </a:p>
          <a:p>
            <a:pPr algn="l">
              <a:lnSpc>
                <a:spcPts val="3709"/>
              </a:lnSpc>
            </a:pPr>
            <a:r>
              <a:rPr lang="en-US" sz="2649">
                <a:solidFill>
                  <a:srgbClr val="060C5B"/>
                </a:solidFill>
                <a:latin typeface="Poppins"/>
                <a:ea typeface="Poppins"/>
                <a:cs typeface="Poppins"/>
                <a:sym typeface="Poppins"/>
              </a:rPr>
              <a:t>Other diseases that may be present at stable yards are:</a:t>
            </a:r>
          </a:p>
          <a:p>
            <a:pPr marL="572134" lvl="1" indent="-286067" algn="l">
              <a:lnSpc>
                <a:spcPts val="3709"/>
              </a:lnSpc>
              <a:buFont typeface="Arial"/>
              <a:buChar char="•"/>
            </a:pPr>
            <a:r>
              <a:rPr lang="en-US" sz="2649">
                <a:solidFill>
                  <a:srgbClr val="060C5B"/>
                </a:solidFill>
                <a:latin typeface="Poppins"/>
                <a:ea typeface="Poppins"/>
                <a:cs typeface="Poppins"/>
                <a:sym typeface="Poppins"/>
              </a:rPr>
              <a:t>Leptospirosis (Weils disease)</a:t>
            </a:r>
          </a:p>
          <a:p>
            <a:pPr marL="572134" lvl="1" indent="-286067" algn="l">
              <a:lnSpc>
                <a:spcPts val="3709"/>
              </a:lnSpc>
              <a:buFont typeface="Arial"/>
              <a:buChar char="•"/>
            </a:pPr>
            <a:r>
              <a:rPr lang="en-US" sz="2649">
                <a:solidFill>
                  <a:srgbClr val="060C5B"/>
                </a:solidFill>
                <a:latin typeface="Poppins"/>
                <a:ea typeface="Poppins"/>
                <a:cs typeface="Poppins"/>
                <a:sym typeface="Poppins"/>
              </a:rPr>
              <a:t>Tetanus</a:t>
            </a:r>
          </a:p>
          <a:p>
            <a:pPr marL="572134" lvl="1" indent="-286067" algn="l">
              <a:lnSpc>
                <a:spcPts val="3709"/>
              </a:lnSpc>
              <a:buFont typeface="Arial"/>
              <a:buChar char="•"/>
            </a:pPr>
            <a:r>
              <a:rPr lang="en-US" sz="2649">
                <a:solidFill>
                  <a:srgbClr val="060C5B"/>
                </a:solidFill>
                <a:latin typeface="Poppins"/>
                <a:ea typeface="Poppins"/>
                <a:cs typeface="Poppins"/>
                <a:sym typeface="Poppins"/>
              </a:rPr>
              <a:t>Lyme disease</a:t>
            </a:r>
          </a:p>
        </p:txBody>
      </p:sp>
      <p:grpSp>
        <p:nvGrpSpPr>
          <p:cNvPr id="5" name="Group 5"/>
          <p:cNvGrpSpPr/>
          <p:nvPr/>
        </p:nvGrpSpPr>
        <p:grpSpPr>
          <a:xfrm>
            <a:off x="15492116" y="7456646"/>
            <a:ext cx="2213777" cy="2189661"/>
            <a:chOff x="0" y="0"/>
            <a:chExt cx="342972" cy="339236"/>
          </a:xfrm>
        </p:grpSpPr>
        <p:sp>
          <p:nvSpPr>
            <p:cNvPr id="6" name="Freeform 6"/>
            <p:cNvSpPr/>
            <p:nvPr/>
          </p:nvSpPr>
          <p:spPr>
            <a:xfrm>
              <a:off x="0" y="0"/>
              <a:ext cx="342972" cy="339236"/>
            </a:xfrm>
            <a:custGeom>
              <a:avLst/>
              <a:gdLst/>
              <a:ahLst/>
              <a:cxnLst/>
              <a:rect l="l" t="t" r="r" b="b"/>
              <a:pathLst>
                <a:path w="342972" h="339236">
                  <a:moveTo>
                    <a:pt x="0" y="0"/>
                  </a:moveTo>
                  <a:lnTo>
                    <a:pt x="342972" y="0"/>
                  </a:lnTo>
                  <a:lnTo>
                    <a:pt x="342972" y="339236"/>
                  </a:lnTo>
                  <a:lnTo>
                    <a:pt x="0" y="339236"/>
                  </a:lnTo>
                  <a:close/>
                </a:path>
              </a:pathLst>
            </a:custGeom>
            <a:blipFill>
              <a:blip r:embed="rId3"/>
              <a:stretch>
                <a:fillRect l="-24182" r="-24183"/>
              </a:stretch>
            </a:blipFill>
          </p:spPr>
          <p:txBody>
            <a:bodyPr/>
            <a:lstStyle/>
            <a:p>
              <a:endParaRPr lang="en-GB"/>
            </a:p>
          </p:txBody>
        </p:sp>
      </p:grpSp>
      <p:sp>
        <p:nvSpPr>
          <p:cNvPr id="7" name="TextBox 7"/>
          <p:cNvSpPr txBox="1"/>
          <p:nvPr/>
        </p:nvSpPr>
        <p:spPr>
          <a:xfrm>
            <a:off x="1028700" y="819375"/>
            <a:ext cx="10736413" cy="774987"/>
          </a:xfrm>
          <a:prstGeom prst="rect">
            <a:avLst/>
          </a:prstGeom>
        </p:spPr>
        <p:txBody>
          <a:bodyPr lIns="0" tIns="0" rIns="0" bIns="0" rtlCol="0" anchor="t">
            <a:spAutoFit/>
          </a:bodyPr>
          <a:lstStyle/>
          <a:p>
            <a:pPr algn="l">
              <a:lnSpc>
                <a:spcPts val="6074"/>
              </a:lnSpc>
            </a:pPr>
            <a:r>
              <a:rPr lang="en-US" sz="5522" b="1">
                <a:solidFill>
                  <a:srgbClr val="060C5B"/>
                </a:solidFill>
                <a:latin typeface="Barlow SemiCondensed Bold"/>
                <a:ea typeface="Barlow SemiCondensed Bold"/>
                <a:cs typeface="Barlow SemiCondensed Bold"/>
                <a:sym typeface="Barlow SemiCondensed Bold"/>
              </a:rPr>
              <a:t>KEY HEALTH &amp; WELLBEING  HAZARDS</a:t>
            </a:r>
          </a:p>
        </p:txBody>
      </p:sp>
      <p:sp>
        <p:nvSpPr>
          <p:cNvPr id="8" name="TextBox 8"/>
          <p:cNvSpPr txBox="1"/>
          <p:nvPr/>
        </p:nvSpPr>
        <p:spPr>
          <a:xfrm>
            <a:off x="1028700" y="2093595"/>
            <a:ext cx="3942372" cy="424688"/>
          </a:xfrm>
          <a:prstGeom prst="rect">
            <a:avLst/>
          </a:prstGeom>
        </p:spPr>
        <p:txBody>
          <a:bodyPr lIns="0" tIns="0" rIns="0" bIns="0" rtlCol="0" anchor="t">
            <a:spAutoFit/>
          </a:bodyPr>
          <a:lstStyle/>
          <a:p>
            <a:pPr algn="l">
              <a:lnSpc>
                <a:spcPts val="3285"/>
              </a:lnSpc>
              <a:spcBef>
                <a:spcPct val="0"/>
              </a:spcBef>
            </a:pPr>
            <a:r>
              <a:rPr lang="en-US" sz="2649" b="1">
                <a:solidFill>
                  <a:srgbClr val="060C5B"/>
                </a:solidFill>
                <a:latin typeface="Poppins Bold"/>
                <a:ea typeface="Poppins Bold"/>
                <a:cs typeface="Poppins Bold"/>
                <a:sym typeface="Poppins Bold"/>
              </a:rPr>
              <a:t>Infectious Diseases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898071" y="2702696"/>
            <a:ext cx="13159379" cy="7174230"/>
          </a:xfrm>
          <a:prstGeom prst="rect">
            <a:avLst/>
          </a:prstGeom>
        </p:spPr>
        <p:txBody>
          <a:bodyPr lIns="0" tIns="0" rIns="0" bIns="0" rtlCol="0" anchor="t">
            <a:spAutoFit/>
          </a:bodyPr>
          <a:lstStyle/>
          <a:p>
            <a:pPr marL="550545" lvl="1" indent="-275272" algn="l">
              <a:lnSpc>
                <a:spcPts val="3569"/>
              </a:lnSpc>
              <a:buFont typeface="Arial"/>
              <a:buChar char="•"/>
            </a:pPr>
            <a:r>
              <a:rPr lang="en-US" sz="2550">
                <a:solidFill>
                  <a:srgbClr val="060C5B"/>
                </a:solidFill>
                <a:latin typeface="Poppins"/>
                <a:ea typeface="Poppins"/>
                <a:cs typeface="Poppins"/>
                <a:sym typeface="Poppins"/>
              </a:rPr>
              <a:t>Many activities within the equestrian industry involve manual handling. </a:t>
            </a:r>
          </a:p>
          <a:p>
            <a:pPr algn="l">
              <a:lnSpc>
                <a:spcPts val="3569"/>
              </a:lnSpc>
            </a:pPr>
            <a:r>
              <a:rPr lang="en-US" sz="2550">
                <a:solidFill>
                  <a:srgbClr val="060C5B"/>
                </a:solidFill>
                <a:latin typeface="Poppins"/>
                <a:ea typeface="Poppins"/>
                <a:cs typeface="Poppins"/>
                <a:sym typeface="Poppins"/>
              </a:rPr>
              <a:t>      These include: lifting hay bales / feed bags, pushing wheelbarrows, leading </a:t>
            </a:r>
          </a:p>
          <a:p>
            <a:pPr algn="l">
              <a:lnSpc>
                <a:spcPts val="3569"/>
              </a:lnSpc>
            </a:pPr>
            <a:r>
              <a:rPr lang="en-US" sz="2550">
                <a:solidFill>
                  <a:srgbClr val="060C5B"/>
                </a:solidFill>
                <a:latin typeface="Poppins"/>
                <a:ea typeface="Poppins"/>
                <a:cs typeface="Poppins"/>
                <a:sym typeface="Poppins"/>
              </a:rPr>
              <a:t>    / handling horses.</a:t>
            </a:r>
          </a:p>
          <a:p>
            <a:pPr algn="l">
              <a:lnSpc>
                <a:spcPts val="3569"/>
              </a:lnSpc>
            </a:pPr>
            <a:endParaRPr lang="en-US" sz="2550">
              <a:solidFill>
                <a:srgbClr val="060C5B"/>
              </a:solidFill>
              <a:latin typeface="Poppins"/>
              <a:ea typeface="Poppins"/>
              <a:cs typeface="Poppins"/>
              <a:sym typeface="Poppins"/>
            </a:endParaRPr>
          </a:p>
          <a:p>
            <a:pPr marL="550545" lvl="1" indent="-275272" algn="l">
              <a:lnSpc>
                <a:spcPts val="3569"/>
              </a:lnSpc>
              <a:buFont typeface="Arial"/>
              <a:buChar char="•"/>
            </a:pPr>
            <a:r>
              <a:rPr lang="en-US" sz="2550">
                <a:solidFill>
                  <a:srgbClr val="060C5B"/>
                </a:solidFill>
                <a:latin typeface="Poppins"/>
                <a:ea typeface="Poppins"/>
                <a:cs typeface="Poppins"/>
                <a:sym typeface="Poppins"/>
              </a:rPr>
              <a:t>Injuries can occur when people are inexperienced or untrained and they fail </a:t>
            </a:r>
          </a:p>
          <a:p>
            <a:pPr algn="l">
              <a:lnSpc>
                <a:spcPts val="3569"/>
              </a:lnSpc>
            </a:pPr>
            <a:r>
              <a:rPr lang="en-US" sz="2550">
                <a:solidFill>
                  <a:srgbClr val="060C5B"/>
                </a:solidFill>
                <a:latin typeface="Poppins"/>
                <a:ea typeface="Poppins"/>
                <a:cs typeface="Poppins"/>
                <a:sym typeface="Poppins"/>
              </a:rPr>
              <a:t>      to plan a task properly.</a:t>
            </a:r>
          </a:p>
          <a:p>
            <a:pPr algn="l">
              <a:lnSpc>
                <a:spcPts val="3569"/>
              </a:lnSpc>
            </a:pPr>
            <a:endParaRPr lang="en-US" sz="2550">
              <a:solidFill>
                <a:srgbClr val="060C5B"/>
              </a:solidFill>
              <a:latin typeface="Poppins"/>
              <a:ea typeface="Poppins"/>
              <a:cs typeface="Poppins"/>
              <a:sym typeface="Poppins"/>
            </a:endParaRPr>
          </a:p>
          <a:p>
            <a:pPr marL="550545" lvl="1" indent="-275272" algn="l">
              <a:lnSpc>
                <a:spcPts val="3569"/>
              </a:lnSpc>
              <a:buFont typeface="Arial"/>
              <a:buChar char="•"/>
            </a:pPr>
            <a:r>
              <a:rPr lang="en-US" sz="2550">
                <a:solidFill>
                  <a:srgbClr val="060C5B"/>
                </a:solidFill>
                <a:latin typeface="Poppins"/>
                <a:ea typeface="Poppins"/>
                <a:cs typeface="Poppins"/>
                <a:sym typeface="Poppins"/>
              </a:rPr>
              <a:t>Tasks that involve twisting and turning into awkward positions or repetitive movements increase the risk of manual handling injury.</a:t>
            </a:r>
          </a:p>
          <a:p>
            <a:pPr algn="l">
              <a:lnSpc>
                <a:spcPts val="3569"/>
              </a:lnSpc>
            </a:pPr>
            <a:endParaRPr lang="en-US" sz="2550">
              <a:solidFill>
                <a:srgbClr val="060C5B"/>
              </a:solidFill>
              <a:latin typeface="Poppins"/>
              <a:ea typeface="Poppins"/>
              <a:cs typeface="Poppins"/>
              <a:sym typeface="Poppins"/>
            </a:endParaRPr>
          </a:p>
          <a:p>
            <a:pPr marL="550545" lvl="1" indent="-275272" algn="l">
              <a:lnSpc>
                <a:spcPts val="3569"/>
              </a:lnSpc>
              <a:buFont typeface="Arial"/>
              <a:buChar char="•"/>
            </a:pPr>
            <a:r>
              <a:rPr lang="en-US" sz="2550">
                <a:solidFill>
                  <a:srgbClr val="060C5B"/>
                </a:solidFill>
                <a:latin typeface="Poppins"/>
                <a:ea typeface="Poppins"/>
                <a:cs typeface="Poppins"/>
                <a:sym typeface="Poppins"/>
              </a:rPr>
              <a:t>Other significant manual handling risk factors, within the equestrian industry, </a:t>
            </a:r>
          </a:p>
          <a:p>
            <a:pPr algn="l">
              <a:lnSpc>
                <a:spcPts val="3569"/>
              </a:lnSpc>
            </a:pPr>
            <a:r>
              <a:rPr lang="en-US" sz="2550">
                <a:solidFill>
                  <a:srgbClr val="060C5B"/>
                </a:solidFill>
                <a:latin typeface="Poppins"/>
                <a:ea typeface="Poppins"/>
                <a:cs typeface="Poppins"/>
                <a:sym typeface="Poppins"/>
              </a:rPr>
              <a:t>      are slippery surfaces caused by inclement weather and the unpredictability </a:t>
            </a:r>
          </a:p>
          <a:p>
            <a:pPr algn="l">
              <a:lnSpc>
                <a:spcPts val="3569"/>
              </a:lnSpc>
            </a:pPr>
            <a:r>
              <a:rPr lang="en-US" sz="2550">
                <a:solidFill>
                  <a:srgbClr val="060C5B"/>
                </a:solidFill>
                <a:latin typeface="Poppins"/>
                <a:ea typeface="Poppins"/>
                <a:cs typeface="Poppins"/>
                <a:sym typeface="Poppins"/>
              </a:rPr>
              <a:t>      of horses’ behaviour. </a:t>
            </a:r>
          </a:p>
          <a:p>
            <a:pPr algn="l">
              <a:lnSpc>
                <a:spcPts val="3569"/>
              </a:lnSpc>
            </a:pPr>
            <a:endParaRPr lang="en-US" sz="2550">
              <a:solidFill>
                <a:srgbClr val="060C5B"/>
              </a:solidFill>
              <a:latin typeface="Poppins"/>
              <a:ea typeface="Poppins"/>
              <a:cs typeface="Poppins"/>
              <a:sym typeface="Poppins"/>
            </a:endParaRPr>
          </a:p>
          <a:p>
            <a:pPr marL="550545" lvl="1" indent="-275272" algn="l">
              <a:lnSpc>
                <a:spcPts val="3569"/>
              </a:lnSpc>
              <a:buFont typeface="Arial"/>
              <a:buChar char="•"/>
            </a:pPr>
            <a:r>
              <a:rPr lang="en-US" sz="2550">
                <a:solidFill>
                  <a:srgbClr val="060C5B"/>
                </a:solidFill>
                <a:latin typeface="Poppins"/>
                <a:ea typeface="Poppins"/>
                <a:cs typeface="Poppins"/>
                <a:sym typeface="Poppins"/>
              </a:rPr>
              <a:t>Cumulative musculoskeletal injuries can occur over time, the risk being exacerbated with tiredness and age.</a:t>
            </a:r>
          </a:p>
        </p:txBody>
      </p:sp>
      <p:grpSp>
        <p:nvGrpSpPr>
          <p:cNvPr id="3" name="Group 3"/>
          <p:cNvGrpSpPr/>
          <p:nvPr/>
        </p:nvGrpSpPr>
        <p:grpSpPr>
          <a:xfrm>
            <a:off x="15325181" y="7491322"/>
            <a:ext cx="2490107" cy="2385604"/>
            <a:chOff x="0" y="0"/>
            <a:chExt cx="385783" cy="369593"/>
          </a:xfrm>
        </p:grpSpPr>
        <p:sp>
          <p:nvSpPr>
            <p:cNvPr id="4" name="Freeform 4"/>
            <p:cNvSpPr/>
            <p:nvPr/>
          </p:nvSpPr>
          <p:spPr>
            <a:xfrm>
              <a:off x="0" y="0"/>
              <a:ext cx="385783" cy="369593"/>
            </a:xfrm>
            <a:custGeom>
              <a:avLst/>
              <a:gdLst/>
              <a:ahLst/>
              <a:cxnLst/>
              <a:rect l="l" t="t" r="r" b="b"/>
              <a:pathLst>
                <a:path w="385783" h="369593">
                  <a:moveTo>
                    <a:pt x="71509" y="0"/>
                  </a:moveTo>
                  <a:lnTo>
                    <a:pt x="314274" y="0"/>
                  </a:lnTo>
                  <a:cubicBezTo>
                    <a:pt x="353767" y="0"/>
                    <a:pt x="385783" y="32016"/>
                    <a:pt x="385783" y="71509"/>
                  </a:cubicBezTo>
                  <a:lnTo>
                    <a:pt x="385783" y="298084"/>
                  </a:lnTo>
                  <a:cubicBezTo>
                    <a:pt x="385783" y="317049"/>
                    <a:pt x="378249" y="335238"/>
                    <a:pt x="364838" y="348648"/>
                  </a:cubicBezTo>
                  <a:cubicBezTo>
                    <a:pt x="351428" y="362059"/>
                    <a:pt x="333239" y="369593"/>
                    <a:pt x="314274" y="369593"/>
                  </a:cubicBezTo>
                  <a:lnTo>
                    <a:pt x="71509" y="369593"/>
                  </a:lnTo>
                  <a:cubicBezTo>
                    <a:pt x="52543" y="369593"/>
                    <a:pt x="34355" y="362059"/>
                    <a:pt x="20944" y="348648"/>
                  </a:cubicBezTo>
                  <a:cubicBezTo>
                    <a:pt x="7534" y="335238"/>
                    <a:pt x="0" y="317049"/>
                    <a:pt x="0" y="298084"/>
                  </a:cubicBezTo>
                  <a:lnTo>
                    <a:pt x="0" y="71509"/>
                  </a:lnTo>
                  <a:cubicBezTo>
                    <a:pt x="0" y="52543"/>
                    <a:pt x="7534" y="34355"/>
                    <a:pt x="20944" y="20944"/>
                  </a:cubicBezTo>
                  <a:cubicBezTo>
                    <a:pt x="34355" y="7534"/>
                    <a:pt x="52543" y="0"/>
                    <a:pt x="71509" y="0"/>
                  </a:cubicBezTo>
                  <a:close/>
                </a:path>
              </a:pathLst>
            </a:custGeom>
            <a:blipFill>
              <a:blip r:embed="rId2"/>
              <a:stretch>
                <a:fillRect l="-21787" r="-21787"/>
              </a:stretch>
            </a:blipFill>
          </p:spPr>
          <p:txBody>
            <a:bodyPr/>
            <a:lstStyle/>
            <a:p>
              <a:endParaRPr lang="en-GB"/>
            </a:p>
          </p:txBody>
        </p:sp>
      </p:grpSp>
      <p:grpSp>
        <p:nvGrpSpPr>
          <p:cNvPr id="5" name="Group 5"/>
          <p:cNvGrpSpPr/>
          <p:nvPr/>
        </p:nvGrpSpPr>
        <p:grpSpPr>
          <a:xfrm>
            <a:off x="14255842" y="1178293"/>
            <a:ext cx="3744775" cy="4318907"/>
            <a:chOff x="0" y="0"/>
            <a:chExt cx="580164" cy="669112"/>
          </a:xfrm>
        </p:grpSpPr>
        <p:sp>
          <p:nvSpPr>
            <p:cNvPr id="6" name="Freeform 6"/>
            <p:cNvSpPr/>
            <p:nvPr/>
          </p:nvSpPr>
          <p:spPr>
            <a:xfrm>
              <a:off x="0" y="0"/>
              <a:ext cx="580164" cy="669112"/>
            </a:xfrm>
            <a:custGeom>
              <a:avLst/>
              <a:gdLst/>
              <a:ahLst/>
              <a:cxnLst/>
              <a:rect l="l" t="t" r="r" b="b"/>
              <a:pathLst>
                <a:path w="580164" h="669112">
                  <a:moveTo>
                    <a:pt x="47550" y="0"/>
                  </a:moveTo>
                  <a:lnTo>
                    <a:pt x="532614" y="0"/>
                  </a:lnTo>
                  <a:cubicBezTo>
                    <a:pt x="545225" y="0"/>
                    <a:pt x="557319" y="5010"/>
                    <a:pt x="566237" y="13927"/>
                  </a:cubicBezTo>
                  <a:cubicBezTo>
                    <a:pt x="575154" y="22844"/>
                    <a:pt x="580164" y="34939"/>
                    <a:pt x="580164" y="47550"/>
                  </a:cubicBezTo>
                  <a:lnTo>
                    <a:pt x="580164" y="621562"/>
                  </a:lnTo>
                  <a:cubicBezTo>
                    <a:pt x="580164" y="634173"/>
                    <a:pt x="575154" y="646267"/>
                    <a:pt x="566237" y="655185"/>
                  </a:cubicBezTo>
                  <a:cubicBezTo>
                    <a:pt x="557319" y="664102"/>
                    <a:pt x="545225" y="669112"/>
                    <a:pt x="532614" y="669112"/>
                  </a:cubicBezTo>
                  <a:lnTo>
                    <a:pt x="47550" y="669112"/>
                  </a:lnTo>
                  <a:cubicBezTo>
                    <a:pt x="34939" y="669112"/>
                    <a:pt x="22844" y="664102"/>
                    <a:pt x="13927" y="655185"/>
                  </a:cubicBezTo>
                  <a:cubicBezTo>
                    <a:pt x="5010" y="646267"/>
                    <a:pt x="0" y="634173"/>
                    <a:pt x="0" y="621562"/>
                  </a:cubicBezTo>
                  <a:lnTo>
                    <a:pt x="0" y="47550"/>
                  </a:lnTo>
                  <a:cubicBezTo>
                    <a:pt x="0" y="34939"/>
                    <a:pt x="5010" y="22844"/>
                    <a:pt x="13927" y="13927"/>
                  </a:cubicBezTo>
                  <a:cubicBezTo>
                    <a:pt x="22844" y="5010"/>
                    <a:pt x="34939" y="0"/>
                    <a:pt x="47550" y="0"/>
                  </a:cubicBezTo>
                  <a:close/>
                </a:path>
              </a:pathLst>
            </a:custGeom>
            <a:blipFill>
              <a:blip r:embed="rId3"/>
              <a:stretch>
                <a:fillRect l="-36420" r="-36420"/>
              </a:stretch>
            </a:blipFill>
          </p:spPr>
          <p:txBody>
            <a:bodyPr/>
            <a:lstStyle/>
            <a:p>
              <a:endParaRPr lang="en-GB"/>
            </a:p>
          </p:txBody>
        </p:sp>
      </p:grpSp>
      <p:sp>
        <p:nvSpPr>
          <p:cNvPr id="7" name="TextBox 7"/>
          <p:cNvSpPr txBox="1"/>
          <p:nvPr/>
        </p:nvSpPr>
        <p:spPr>
          <a:xfrm>
            <a:off x="1028700" y="819375"/>
            <a:ext cx="10736413" cy="774987"/>
          </a:xfrm>
          <a:prstGeom prst="rect">
            <a:avLst/>
          </a:prstGeom>
        </p:spPr>
        <p:txBody>
          <a:bodyPr lIns="0" tIns="0" rIns="0" bIns="0" rtlCol="0" anchor="t">
            <a:spAutoFit/>
          </a:bodyPr>
          <a:lstStyle/>
          <a:p>
            <a:pPr algn="l">
              <a:lnSpc>
                <a:spcPts val="6074"/>
              </a:lnSpc>
            </a:pPr>
            <a:r>
              <a:rPr lang="en-US" sz="5522" b="1">
                <a:solidFill>
                  <a:srgbClr val="060C5B"/>
                </a:solidFill>
                <a:latin typeface="Barlow SemiCondensed Bold"/>
                <a:ea typeface="Barlow SemiCondensed Bold"/>
                <a:cs typeface="Barlow SemiCondensed Bold"/>
                <a:sym typeface="Barlow SemiCondensed Bold"/>
              </a:rPr>
              <a:t>KEY HEALTH &amp; WELLBEING  HAZARDS</a:t>
            </a:r>
          </a:p>
        </p:txBody>
      </p:sp>
      <p:sp>
        <p:nvSpPr>
          <p:cNvPr id="8" name="TextBox 8"/>
          <p:cNvSpPr txBox="1"/>
          <p:nvPr/>
        </p:nvSpPr>
        <p:spPr>
          <a:xfrm>
            <a:off x="1028700" y="2093595"/>
            <a:ext cx="5131092" cy="424688"/>
          </a:xfrm>
          <a:prstGeom prst="rect">
            <a:avLst/>
          </a:prstGeom>
        </p:spPr>
        <p:txBody>
          <a:bodyPr lIns="0" tIns="0" rIns="0" bIns="0" rtlCol="0" anchor="t">
            <a:spAutoFit/>
          </a:bodyPr>
          <a:lstStyle/>
          <a:p>
            <a:pPr algn="l">
              <a:lnSpc>
                <a:spcPts val="3285"/>
              </a:lnSpc>
              <a:spcBef>
                <a:spcPct val="0"/>
              </a:spcBef>
            </a:pPr>
            <a:r>
              <a:rPr lang="en-US" sz="2649" b="1">
                <a:solidFill>
                  <a:srgbClr val="060C5B"/>
                </a:solidFill>
                <a:latin typeface="Poppins Bold"/>
                <a:ea typeface="Poppins Bold"/>
                <a:cs typeface="Poppins Bold"/>
                <a:sym typeface="Poppins Bold"/>
              </a:rPr>
              <a:t>Muscuoskeletal  Hazards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2148463"/>
            <a:ext cx="15062789" cy="6034398"/>
          </a:xfrm>
          <a:prstGeom prst="rect">
            <a:avLst/>
          </a:prstGeom>
        </p:spPr>
        <p:txBody>
          <a:bodyPr lIns="0" tIns="0" rIns="0" bIns="0" rtlCol="0" anchor="t">
            <a:spAutoFit/>
          </a:bodyPr>
          <a:lstStyle/>
          <a:p>
            <a:pPr algn="l">
              <a:lnSpc>
                <a:spcPts val="3411"/>
              </a:lnSpc>
            </a:pPr>
            <a:r>
              <a:rPr lang="en-US" sz="2751" b="1">
                <a:solidFill>
                  <a:srgbClr val="060C5B"/>
                </a:solidFill>
                <a:latin typeface="Poppins Bold"/>
                <a:ea typeface="Poppins Bold"/>
                <a:cs typeface="Poppins Bold"/>
                <a:sym typeface="Poppins Bold"/>
              </a:rPr>
              <a:t>Adverse Weather</a:t>
            </a:r>
          </a:p>
          <a:p>
            <a:pPr algn="l">
              <a:lnSpc>
                <a:spcPts val="3411"/>
              </a:lnSpc>
            </a:pPr>
            <a:endParaRPr lang="en-US" sz="2751" b="1">
              <a:solidFill>
                <a:srgbClr val="060C5B"/>
              </a:solidFill>
              <a:latin typeface="Poppins Bold"/>
              <a:ea typeface="Poppins Bold"/>
              <a:cs typeface="Poppins Bold"/>
              <a:sym typeface="Poppins Bold"/>
            </a:endParaRPr>
          </a:p>
          <a:p>
            <a:pPr marL="594027" lvl="1" indent="-297013" algn="l">
              <a:lnSpc>
                <a:spcPts val="3411"/>
              </a:lnSpc>
              <a:buFont typeface="Arial"/>
              <a:buChar char="•"/>
            </a:pPr>
            <a:r>
              <a:rPr lang="en-US" sz="2751" b="1">
                <a:solidFill>
                  <a:srgbClr val="060C5B"/>
                </a:solidFill>
                <a:latin typeface="Poppins Bold"/>
                <a:ea typeface="Poppins Bold"/>
                <a:cs typeface="Poppins Bold"/>
                <a:sym typeface="Poppins Bold"/>
              </a:rPr>
              <a:t>Skin Cancer : </a:t>
            </a:r>
            <a:r>
              <a:rPr lang="en-US" sz="2751">
                <a:solidFill>
                  <a:srgbClr val="060C5B"/>
                </a:solidFill>
                <a:latin typeface="Poppins"/>
                <a:ea typeface="Poppins"/>
                <a:cs typeface="Poppins"/>
                <a:sym typeface="Poppins"/>
              </a:rPr>
              <a:t>exposure to the sun without appropriate protection.</a:t>
            </a:r>
          </a:p>
          <a:p>
            <a:pPr algn="l">
              <a:lnSpc>
                <a:spcPts val="3411"/>
              </a:lnSpc>
            </a:pPr>
            <a:endParaRPr lang="en-US" sz="2751">
              <a:solidFill>
                <a:srgbClr val="060C5B"/>
              </a:solidFill>
              <a:latin typeface="Poppins"/>
              <a:ea typeface="Poppins"/>
              <a:cs typeface="Poppins"/>
              <a:sym typeface="Poppins"/>
            </a:endParaRPr>
          </a:p>
          <a:p>
            <a:pPr marL="594027" lvl="1" indent="-297013" algn="l">
              <a:lnSpc>
                <a:spcPts val="3411"/>
              </a:lnSpc>
              <a:buFont typeface="Arial"/>
              <a:buChar char="•"/>
            </a:pPr>
            <a:r>
              <a:rPr lang="en-US" sz="2751" b="1">
                <a:solidFill>
                  <a:srgbClr val="060C5B"/>
                </a:solidFill>
                <a:latin typeface="Poppins Bold"/>
                <a:ea typeface="Poppins Bold"/>
                <a:cs typeface="Poppins Bold"/>
                <a:sym typeface="Poppins Bold"/>
              </a:rPr>
              <a:t>Dehydration : </a:t>
            </a:r>
            <a:r>
              <a:rPr lang="en-US" sz="2751">
                <a:solidFill>
                  <a:srgbClr val="060C5B"/>
                </a:solidFill>
                <a:latin typeface="Poppins"/>
                <a:ea typeface="Poppins"/>
                <a:cs typeface="Poppins"/>
                <a:sym typeface="Poppins"/>
              </a:rPr>
              <a:t>working in hot weather without adequate hydration symptoms can include headaches and cystitis (inflamed bladder)</a:t>
            </a:r>
          </a:p>
          <a:p>
            <a:pPr algn="l">
              <a:lnSpc>
                <a:spcPts val="3411"/>
              </a:lnSpc>
            </a:pPr>
            <a:endParaRPr lang="en-US" sz="2751">
              <a:solidFill>
                <a:srgbClr val="060C5B"/>
              </a:solidFill>
              <a:latin typeface="Poppins"/>
              <a:ea typeface="Poppins"/>
              <a:cs typeface="Poppins"/>
              <a:sym typeface="Poppins"/>
            </a:endParaRPr>
          </a:p>
          <a:p>
            <a:pPr marL="594027" lvl="1" indent="-297013" algn="l">
              <a:lnSpc>
                <a:spcPts val="3411"/>
              </a:lnSpc>
              <a:buFont typeface="Arial"/>
              <a:buChar char="•"/>
            </a:pPr>
            <a:r>
              <a:rPr lang="en-US" sz="2751" b="1">
                <a:solidFill>
                  <a:srgbClr val="060C5B"/>
                </a:solidFill>
                <a:latin typeface="Poppins Bold"/>
                <a:ea typeface="Poppins Bold"/>
                <a:cs typeface="Poppins Bold"/>
                <a:sym typeface="Poppins Bold"/>
              </a:rPr>
              <a:t>Slips, Trips and Falls: </a:t>
            </a:r>
            <a:r>
              <a:rPr lang="en-US" sz="2751">
                <a:solidFill>
                  <a:srgbClr val="060C5B"/>
                </a:solidFill>
                <a:latin typeface="Poppins"/>
                <a:ea typeface="Poppins"/>
                <a:cs typeface="Poppins"/>
                <a:sym typeface="Poppins"/>
              </a:rPr>
              <a:t>wet weather, snow and ice can lead to slippery conditions.</a:t>
            </a:r>
          </a:p>
          <a:p>
            <a:pPr algn="l">
              <a:lnSpc>
                <a:spcPts val="3411"/>
              </a:lnSpc>
            </a:pPr>
            <a:endParaRPr lang="en-US" sz="2751">
              <a:solidFill>
                <a:srgbClr val="060C5B"/>
              </a:solidFill>
              <a:latin typeface="Poppins"/>
              <a:ea typeface="Poppins"/>
              <a:cs typeface="Poppins"/>
              <a:sym typeface="Poppins"/>
            </a:endParaRPr>
          </a:p>
          <a:p>
            <a:pPr marL="594027" lvl="1" indent="-297013" algn="l">
              <a:lnSpc>
                <a:spcPts val="3411"/>
              </a:lnSpc>
              <a:buFont typeface="Arial"/>
              <a:buChar char="•"/>
            </a:pPr>
            <a:r>
              <a:rPr lang="en-US" sz="2751" b="1">
                <a:solidFill>
                  <a:srgbClr val="060C5B"/>
                </a:solidFill>
                <a:latin typeface="Poppins Bold"/>
                <a:ea typeface="Poppins Bold"/>
                <a:cs typeface="Poppins Bold"/>
                <a:sym typeface="Poppins Bold"/>
              </a:rPr>
              <a:t>Hypothermia: </a:t>
            </a:r>
            <a:r>
              <a:rPr lang="en-US" sz="2751">
                <a:solidFill>
                  <a:srgbClr val="060C5B"/>
                </a:solidFill>
                <a:latin typeface="Poppins"/>
                <a:ea typeface="Poppins"/>
                <a:cs typeface="Poppins"/>
                <a:sym typeface="Poppins"/>
              </a:rPr>
              <a:t>working outside in cold conditions. This can lead to clumsiness as fingers become numb.</a:t>
            </a:r>
          </a:p>
          <a:p>
            <a:pPr algn="l">
              <a:lnSpc>
                <a:spcPts val="3411"/>
              </a:lnSpc>
            </a:pPr>
            <a:endParaRPr lang="en-US" sz="2751">
              <a:solidFill>
                <a:srgbClr val="060C5B"/>
              </a:solidFill>
              <a:latin typeface="Poppins"/>
              <a:ea typeface="Poppins"/>
              <a:cs typeface="Poppins"/>
              <a:sym typeface="Poppins"/>
            </a:endParaRPr>
          </a:p>
          <a:p>
            <a:pPr marL="594027" lvl="1" indent="-297013" algn="l">
              <a:lnSpc>
                <a:spcPts val="3411"/>
              </a:lnSpc>
              <a:buFont typeface="Arial"/>
              <a:buChar char="•"/>
            </a:pPr>
            <a:r>
              <a:rPr lang="en-US" sz="2751" b="1">
                <a:solidFill>
                  <a:srgbClr val="060C5B"/>
                </a:solidFill>
                <a:latin typeface="Poppins Bold"/>
                <a:ea typeface="Poppins Bold"/>
                <a:cs typeface="Poppins Bold"/>
                <a:sym typeface="Poppins Bold"/>
              </a:rPr>
              <a:t>Chilblains:</a:t>
            </a:r>
            <a:r>
              <a:rPr lang="en-US" sz="2751">
                <a:solidFill>
                  <a:srgbClr val="060C5B"/>
                </a:solidFill>
                <a:latin typeface="Poppins"/>
                <a:ea typeface="Poppins"/>
                <a:cs typeface="Poppins"/>
                <a:sym typeface="Poppins"/>
              </a:rPr>
              <a:t> in severe cases these can lead to ulcers.</a:t>
            </a:r>
          </a:p>
          <a:p>
            <a:pPr algn="l">
              <a:lnSpc>
                <a:spcPts val="3411"/>
              </a:lnSpc>
              <a:spcBef>
                <a:spcPct val="0"/>
              </a:spcBef>
            </a:pPr>
            <a:endParaRPr lang="en-US" sz="2751">
              <a:solidFill>
                <a:srgbClr val="060C5B"/>
              </a:solidFill>
              <a:latin typeface="Poppins"/>
              <a:ea typeface="Poppins"/>
              <a:cs typeface="Poppins"/>
              <a:sym typeface="Poppins"/>
            </a:endParaRPr>
          </a:p>
        </p:txBody>
      </p:sp>
      <p:grpSp>
        <p:nvGrpSpPr>
          <p:cNvPr id="3" name="Group 3"/>
          <p:cNvGrpSpPr/>
          <p:nvPr/>
        </p:nvGrpSpPr>
        <p:grpSpPr>
          <a:xfrm>
            <a:off x="14489158" y="1178293"/>
            <a:ext cx="2477044" cy="2563840"/>
            <a:chOff x="0" y="0"/>
            <a:chExt cx="383759" cy="397206"/>
          </a:xfrm>
        </p:grpSpPr>
        <p:sp>
          <p:nvSpPr>
            <p:cNvPr id="4" name="Freeform 4"/>
            <p:cNvSpPr/>
            <p:nvPr/>
          </p:nvSpPr>
          <p:spPr>
            <a:xfrm>
              <a:off x="0" y="0"/>
              <a:ext cx="383759" cy="397206"/>
            </a:xfrm>
            <a:custGeom>
              <a:avLst/>
              <a:gdLst/>
              <a:ahLst/>
              <a:cxnLst/>
              <a:rect l="l" t="t" r="r" b="b"/>
              <a:pathLst>
                <a:path w="383759" h="397206">
                  <a:moveTo>
                    <a:pt x="191879" y="0"/>
                  </a:moveTo>
                  <a:cubicBezTo>
                    <a:pt x="85907" y="0"/>
                    <a:pt x="0" y="88918"/>
                    <a:pt x="0" y="198603"/>
                  </a:cubicBezTo>
                  <a:cubicBezTo>
                    <a:pt x="0" y="308288"/>
                    <a:pt x="85907" y="397206"/>
                    <a:pt x="191879" y="397206"/>
                  </a:cubicBezTo>
                  <a:cubicBezTo>
                    <a:pt x="297852" y="397206"/>
                    <a:pt x="383759" y="308288"/>
                    <a:pt x="383759" y="198603"/>
                  </a:cubicBezTo>
                  <a:cubicBezTo>
                    <a:pt x="383759" y="88918"/>
                    <a:pt x="297852" y="0"/>
                    <a:pt x="191879" y="0"/>
                  </a:cubicBezTo>
                  <a:close/>
                </a:path>
              </a:pathLst>
            </a:custGeom>
            <a:blipFill>
              <a:blip r:embed="rId2"/>
              <a:stretch>
                <a:fillRect l="-16136" r="-16136"/>
              </a:stretch>
            </a:blipFill>
          </p:spPr>
          <p:txBody>
            <a:bodyPr/>
            <a:lstStyle/>
            <a:p>
              <a:endParaRPr lang="en-GB"/>
            </a:p>
          </p:txBody>
        </p:sp>
      </p:grpSp>
      <p:grpSp>
        <p:nvGrpSpPr>
          <p:cNvPr id="5" name="Group 5"/>
          <p:cNvGrpSpPr/>
          <p:nvPr/>
        </p:nvGrpSpPr>
        <p:grpSpPr>
          <a:xfrm>
            <a:off x="14628495" y="6900941"/>
            <a:ext cx="2477044" cy="2563840"/>
            <a:chOff x="0" y="0"/>
            <a:chExt cx="383759" cy="397206"/>
          </a:xfrm>
        </p:grpSpPr>
        <p:sp>
          <p:nvSpPr>
            <p:cNvPr id="6" name="Freeform 6"/>
            <p:cNvSpPr/>
            <p:nvPr/>
          </p:nvSpPr>
          <p:spPr>
            <a:xfrm>
              <a:off x="0" y="0"/>
              <a:ext cx="383759" cy="397206"/>
            </a:xfrm>
            <a:custGeom>
              <a:avLst/>
              <a:gdLst/>
              <a:ahLst/>
              <a:cxnLst/>
              <a:rect l="l" t="t" r="r" b="b"/>
              <a:pathLst>
                <a:path w="383759" h="397206">
                  <a:moveTo>
                    <a:pt x="191879" y="0"/>
                  </a:moveTo>
                  <a:cubicBezTo>
                    <a:pt x="85907" y="0"/>
                    <a:pt x="0" y="88918"/>
                    <a:pt x="0" y="198603"/>
                  </a:cubicBezTo>
                  <a:cubicBezTo>
                    <a:pt x="0" y="308288"/>
                    <a:pt x="85907" y="397206"/>
                    <a:pt x="191879" y="397206"/>
                  </a:cubicBezTo>
                  <a:cubicBezTo>
                    <a:pt x="297852" y="397206"/>
                    <a:pt x="383759" y="308288"/>
                    <a:pt x="383759" y="198603"/>
                  </a:cubicBezTo>
                  <a:cubicBezTo>
                    <a:pt x="383759" y="88918"/>
                    <a:pt x="297852" y="0"/>
                    <a:pt x="191879" y="0"/>
                  </a:cubicBezTo>
                  <a:close/>
                </a:path>
              </a:pathLst>
            </a:custGeom>
            <a:blipFill>
              <a:blip r:embed="rId3"/>
              <a:stretch>
                <a:fillRect l="-27603" r="-27603"/>
              </a:stretch>
            </a:blipFill>
          </p:spPr>
          <p:txBody>
            <a:bodyPr/>
            <a:lstStyle/>
            <a:p>
              <a:endParaRPr lang="en-GB"/>
            </a:p>
          </p:txBody>
        </p:sp>
      </p:grpSp>
      <p:sp>
        <p:nvSpPr>
          <p:cNvPr id="7" name="TextBox 7"/>
          <p:cNvSpPr txBox="1"/>
          <p:nvPr/>
        </p:nvSpPr>
        <p:spPr>
          <a:xfrm>
            <a:off x="1028700" y="819375"/>
            <a:ext cx="10736413" cy="774987"/>
          </a:xfrm>
          <a:prstGeom prst="rect">
            <a:avLst/>
          </a:prstGeom>
        </p:spPr>
        <p:txBody>
          <a:bodyPr lIns="0" tIns="0" rIns="0" bIns="0" rtlCol="0" anchor="t">
            <a:spAutoFit/>
          </a:bodyPr>
          <a:lstStyle/>
          <a:p>
            <a:pPr algn="l">
              <a:lnSpc>
                <a:spcPts val="6074"/>
              </a:lnSpc>
            </a:pPr>
            <a:r>
              <a:rPr lang="en-US" sz="5522" b="1">
                <a:solidFill>
                  <a:srgbClr val="060C5B"/>
                </a:solidFill>
                <a:latin typeface="Barlow SemiCondensed Bold"/>
                <a:ea typeface="Barlow SemiCondensed Bold"/>
                <a:cs typeface="Barlow SemiCondensed Bold"/>
                <a:sym typeface="Barlow SemiCondensed Bold"/>
              </a:rPr>
              <a:t>KEY HEALTH &amp; WELLBEING  HAZARDS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a:xfrm>
            <a:off x="13687432" y="1844892"/>
            <a:ext cx="4124863" cy="5246370"/>
            <a:chOff x="0" y="0"/>
            <a:chExt cx="4960620" cy="6309360"/>
          </a:xfrm>
        </p:grpSpPr>
        <p:sp>
          <p:nvSpPr>
            <p:cNvPr id="3" name="Freeform 3"/>
            <p:cNvSpPr/>
            <p:nvPr/>
          </p:nvSpPr>
          <p:spPr>
            <a:xfrm>
              <a:off x="6350" y="7620"/>
              <a:ext cx="4947920" cy="6295390"/>
            </a:xfrm>
            <a:custGeom>
              <a:avLst/>
              <a:gdLst/>
              <a:ahLst/>
              <a:cxnLst/>
              <a:rect l="l" t="t" r="r" b="b"/>
              <a:pathLst>
                <a:path w="4947920" h="6295390">
                  <a:moveTo>
                    <a:pt x="768350" y="0"/>
                  </a:moveTo>
                  <a:lnTo>
                    <a:pt x="4947920" y="560070"/>
                  </a:lnTo>
                  <a:lnTo>
                    <a:pt x="4179570" y="6295390"/>
                  </a:lnTo>
                  <a:lnTo>
                    <a:pt x="0" y="5735320"/>
                  </a:lnTo>
                  <a:lnTo>
                    <a:pt x="768350" y="0"/>
                  </a:lnTo>
                  <a:close/>
                </a:path>
              </a:pathLst>
            </a:custGeom>
            <a:blipFill>
              <a:blip r:embed="rId2"/>
              <a:stretch>
                <a:fillRect l="-45305" r="-45305"/>
              </a:stretch>
            </a:blipFill>
          </p:spPr>
          <p:txBody>
            <a:bodyPr/>
            <a:lstStyle/>
            <a:p>
              <a:endParaRPr lang="en-GB"/>
            </a:p>
          </p:txBody>
        </p:sp>
        <p:sp>
          <p:nvSpPr>
            <p:cNvPr id="4" name="Freeform 4"/>
            <p:cNvSpPr/>
            <p:nvPr/>
          </p:nvSpPr>
          <p:spPr>
            <a:xfrm>
              <a:off x="0" y="0"/>
              <a:ext cx="4960620" cy="6309360"/>
            </a:xfrm>
            <a:custGeom>
              <a:avLst/>
              <a:gdLst/>
              <a:ahLst/>
              <a:cxnLst/>
              <a:rect l="l" t="t" r="r" b="b"/>
              <a:pathLst>
                <a:path w="4960620" h="6309360">
                  <a:moveTo>
                    <a:pt x="4191000" y="6309360"/>
                  </a:moveTo>
                  <a:lnTo>
                    <a:pt x="4184650" y="6308090"/>
                  </a:lnTo>
                  <a:lnTo>
                    <a:pt x="0" y="5748020"/>
                  </a:lnTo>
                  <a:lnTo>
                    <a:pt x="1270" y="5741670"/>
                  </a:lnTo>
                  <a:lnTo>
                    <a:pt x="769620" y="0"/>
                  </a:lnTo>
                  <a:lnTo>
                    <a:pt x="775970" y="1270"/>
                  </a:lnTo>
                  <a:lnTo>
                    <a:pt x="4960620" y="561340"/>
                  </a:lnTo>
                  <a:lnTo>
                    <a:pt x="4959350" y="567690"/>
                  </a:lnTo>
                  <a:lnTo>
                    <a:pt x="4191000" y="6309360"/>
                  </a:lnTo>
                  <a:close/>
                  <a:moveTo>
                    <a:pt x="13970" y="5737860"/>
                  </a:moveTo>
                  <a:lnTo>
                    <a:pt x="4180840" y="6295390"/>
                  </a:lnTo>
                  <a:lnTo>
                    <a:pt x="4946650" y="571500"/>
                  </a:lnTo>
                  <a:lnTo>
                    <a:pt x="779780" y="13970"/>
                  </a:lnTo>
                  <a:lnTo>
                    <a:pt x="13970" y="5737860"/>
                  </a:lnTo>
                  <a:close/>
                </a:path>
              </a:pathLst>
            </a:custGeom>
            <a:solidFill>
              <a:srgbClr val="E0B0FF"/>
            </a:solidFill>
          </p:spPr>
          <p:txBody>
            <a:bodyPr/>
            <a:lstStyle/>
            <a:p>
              <a:endParaRPr lang="en-GB"/>
            </a:p>
          </p:txBody>
        </p:sp>
      </p:grpSp>
      <p:sp>
        <p:nvSpPr>
          <p:cNvPr id="5" name="TextBox 5"/>
          <p:cNvSpPr txBox="1"/>
          <p:nvPr/>
        </p:nvSpPr>
        <p:spPr>
          <a:xfrm>
            <a:off x="1028700" y="2093595"/>
            <a:ext cx="12518983" cy="4520438"/>
          </a:xfrm>
          <a:prstGeom prst="rect">
            <a:avLst/>
          </a:prstGeom>
        </p:spPr>
        <p:txBody>
          <a:bodyPr lIns="0" tIns="0" rIns="0" bIns="0" rtlCol="0" anchor="t">
            <a:spAutoFit/>
          </a:bodyPr>
          <a:lstStyle/>
          <a:p>
            <a:pPr algn="l">
              <a:lnSpc>
                <a:spcPts val="3285"/>
              </a:lnSpc>
            </a:pPr>
            <a:r>
              <a:rPr lang="en-US" sz="2649" b="1">
                <a:solidFill>
                  <a:srgbClr val="060C5B"/>
                </a:solidFill>
                <a:latin typeface="Poppins Bold"/>
                <a:ea typeface="Poppins Bold"/>
                <a:cs typeface="Poppins Bold"/>
                <a:sym typeface="Poppins Bold"/>
              </a:rPr>
              <a:t>Poor Mental Health</a:t>
            </a:r>
          </a:p>
          <a:p>
            <a:pPr algn="l">
              <a:lnSpc>
                <a:spcPts val="3285"/>
              </a:lnSpc>
            </a:pPr>
            <a:endParaRPr lang="en-US" sz="2649" b="1">
              <a:solidFill>
                <a:srgbClr val="060C5B"/>
              </a:solidFill>
              <a:latin typeface="Poppins Bold"/>
              <a:ea typeface="Poppins Bold"/>
              <a:cs typeface="Poppins Bold"/>
              <a:sym typeface="Poppins Bold"/>
            </a:endParaRPr>
          </a:p>
          <a:p>
            <a:pPr marL="572134" lvl="1" indent="-286067" algn="l">
              <a:lnSpc>
                <a:spcPts val="3285"/>
              </a:lnSpc>
              <a:buFont typeface="Arial"/>
              <a:buChar char="•"/>
            </a:pPr>
            <a:r>
              <a:rPr lang="en-US" sz="2649" b="1">
                <a:solidFill>
                  <a:srgbClr val="060C5B"/>
                </a:solidFill>
                <a:latin typeface="Poppins Bold"/>
                <a:ea typeface="Poppins Bold"/>
                <a:cs typeface="Poppins Bold"/>
                <a:sym typeface="Poppins Bold"/>
              </a:rPr>
              <a:t>Stress: </a:t>
            </a:r>
            <a:r>
              <a:rPr lang="en-US" sz="2649">
                <a:solidFill>
                  <a:srgbClr val="060C5B"/>
                </a:solidFill>
                <a:latin typeface="Poppins"/>
                <a:ea typeface="Poppins"/>
                <a:cs typeface="Poppins"/>
                <a:sym typeface="Poppins"/>
              </a:rPr>
              <a:t>Stress is the body's response to pressure, triggering a "fight or flight" reaction. While brief stress can boost motivation, long-term stress harms health and may lead to burnout, anxiety, or depression.</a:t>
            </a:r>
          </a:p>
          <a:p>
            <a:pPr algn="l">
              <a:lnSpc>
                <a:spcPts val="3285"/>
              </a:lnSpc>
            </a:pPr>
            <a:endParaRPr lang="en-US" sz="2649">
              <a:solidFill>
                <a:srgbClr val="060C5B"/>
              </a:solidFill>
              <a:latin typeface="Poppins"/>
              <a:ea typeface="Poppins"/>
              <a:cs typeface="Poppins"/>
              <a:sym typeface="Poppins"/>
            </a:endParaRPr>
          </a:p>
          <a:p>
            <a:pPr marL="572134" lvl="1" indent="-286067" algn="l">
              <a:lnSpc>
                <a:spcPts val="3285"/>
              </a:lnSpc>
              <a:buFont typeface="Arial"/>
              <a:buChar char="•"/>
            </a:pPr>
            <a:r>
              <a:rPr lang="en-US" sz="2649" b="1">
                <a:solidFill>
                  <a:srgbClr val="060C5B"/>
                </a:solidFill>
                <a:latin typeface="Poppins Bold"/>
                <a:ea typeface="Poppins Bold"/>
                <a:cs typeface="Poppins Bold"/>
                <a:sym typeface="Poppins Bold"/>
              </a:rPr>
              <a:t>Depression: </a:t>
            </a:r>
            <a:r>
              <a:rPr lang="en-US" sz="2649">
                <a:solidFill>
                  <a:srgbClr val="060C5B"/>
                </a:solidFill>
                <a:latin typeface="Poppins"/>
                <a:ea typeface="Poppins"/>
                <a:cs typeface="Poppins"/>
                <a:sym typeface="Poppins"/>
              </a:rPr>
              <a:t>Depression is a serious mental illness marked by lasting low mood and loss of interest, affecting daily life.</a:t>
            </a:r>
          </a:p>
          <a:p>
            <a:pPr algn="l">
              <a:lnSpc>
                <a:spcPts val="3285"/>
              </a:lnSpc>
            </a:pPr>
            <a:endParaRPr lang="en-US" sz="2649">
              <a:solidFill>
                <a:srgbClr val="060C5B"/>
              </a:solidFill>
              <a:latin typeface="Poppins"/>
              <a:ea typeface="Poppins"/>
              <a:cs typeface="Poppins"/>
              <a:sym typeface="Poppins"/>
            </a:endParaRPr>
          </a:p>
          <a:p>
            <a:pPr marL="572134" lvl="1" indent="-286067" algn="l">
              <a:lnSpc>
                <a:spcPts val="3285"/>
              </a:lnSpc>
              <a:buFont typeface="Arial"/>
              <a:buChar char="•"/>
            </a:pPr>
            <a:r>
              <a:rPr lang="en-US" sz="2649" b="1">
                <a:solidFill>
                  <a:srgbClr val="060C5B"/>
                </a:solidFill>
                <a:latin typeface="Poppins Bold"/>
                <a:ea typeface="Poppins Bold"/>
                <a:cs typeface="Poppins Bold"/>
                <a:sym typeface="Poppins Bold"/>
              </a:rPr>
              <a:t>Anxiety: </a:t>
            </a:r>
            <a:r>
              <a:rPr lang="en-US" sz="2649">
                <a:solidFill>
                  <a:srgbClr val="060C5B"/>
                </a:solidFill>
                <a:latin typeface="Poppins"/>
                <a:ea typeface="Poppins"/>
                <a:cs typeface="Poppins"/>
                <a:sym typeface="Poppins"/>
              </a:rPr>
              <a:t>Anxiety is a natural reaction to stress or danger, but when it’s constant or disrupts daily life, it may be a sign of an anxiety disorder.</a:t>
            </a:r>
          </a:p>
        </p:txBody>
      </p:sp>
      <p:grpSp>
        <p:nvGrpSpPr>
          <p:cNvPr id="6" name="Group 6"/>
          <p:cNvGrpSpPr/>
          <p:nvPr/>
        </p:nvGrpSpPr>
        <p:grpSpPr>
          <a:xfrm>
            <a:off x="1867350" y="7137908"/>
            <a:ext cx="10841683" cy="2256282"/>
            <a:chOff x="0" y="0"/>
            <a:chExt cx="2855423" cy="594247"/>
          </a:xfrm>
        </p:grpSpPr>
        <p:sp>
          <p:nvSpPr>
            <p:cNvPr id="7" name="Freeform 7"/>
            <p:cNvSpPr/>
            <p:nvPr/>
          </p:nvSpPr>
          <p:spPr>
            <a:xfrm>
              <a:off x="0" y="0"/>
              <a:ext cx="2855423" cy="594247"/>
            </a:xfrm>
            <a:custGeom>
              <a:avLst/>
              <a:gdLst/>
              <a:ahLst/>
              <a:cxnLst/>
              <a:rect l="l" t="t" r="r" b="b"/>
              <a:pathLst>
                <a:path w="2855423" h="594247">
                  <a:moveTo>
                    <a:pt x="0" y="0"/>
                  </a:moveTo>
                  <a:lnTo>
                    <a:pt x="2855423" y="0"/>
                  </a:lnTo>
                  <a:lnTo>
                    <a:pt x="2855423" y="594247"/>
                  </a:lnTo>
                  <a:lnTo>
                    <a:pt x="0" y="594247"/>
                  </a:lnTo>
                  <a:close/>
                </a:path>
              </a:pathLst>
            </a:custGeom>
            <a:solidFill>
              <a:srgbClr val="E0B0FF"/>
            </a:solidFill>
          </p:spPr>
          <p:txBody>
            <a:bodyPr/>
            <a:lstStyle/>
            <a:p>
              <a:endParaRPr lang="en-GB"/>
            </a:p>
          </p:txBody>
        </p:sp>
        <p:sp>
          <p:nvSpPr>
            <p:cNvPr id="8" name="TextBox 8"/>
            <p:cNvSpPr txBox="1"/>
            <p:nvPr/>
          </p:nvSpPr>
          <p:spPr>
            <a:xfrm>
              <a:off x="0" y="-28575"/>
              <a:ext cx="2855423" cy="622822"/>
            </a:xfrm>
            <a:prstGeom prst="rect">
              <a:avLst/>
            </a:prstGeom>
          </p:spPr>
          <p:txBody>
            <a:bodyPr lIns="50800" tIns="50800" rIns="50800" bIns="50800" rtlCol="0" anchor="ctr"/>
            <a:lstStyle/>
            <a:p>
              <a:pPr algn="ctr">
                <a:lnSpc>
                  <a:spcPts val="3285"/>
                </a:lnSpc>
              </a:pPr>
              <a:endParaRPr/>
            </a:p>
          </p:txBody>
        </p:sp>
      </p:grpSp>
      <p:sp>
        <p:nvSpPr>
          <p:cNvPr id="9" name="TextBox 9"/>
          <p:cNvSpPr txBox="1"/>
          <p:nvPr/>
        </p:nvSpPr>
        <p:spPr>
          <a:xfrm>
            <a:off x="1028700" y="819375"/>
            <a:ext cx="10736413" cy="774987"/>
          </a:xfrm>
          <a:prstGeom prst="rect">
            <a:avLst/>
          </a:prstGeom>
        </p:spPr>
        <p:txBody>
          <a:bodyPr lIns="0" tIns="0" rIns="0" bIns="0" rtlCol="0" anchor="t">
            <a:spAutoFit/>
          </a:bodyPr>
          <a:lstStyle/>
          <a:p>
            <a:pPr algn="l">
              <a:lnSpc>
                <a:spcPts val="6074"/>
              </a:lnSpc>
            </a:pPr>
            <a:r>
              <a:rPr lang="en-US" sz="5522" b="1">
                <a:solidFill>
                  <a:srgbClr val="060C5B"/>
                </a:solidFill>
                <a:latin typeface="Barlow SemiCondensed Bold"/>
                <a:ea typeface="Barlow SemiCondensed Bold"/>
                <a:cs typeface="Barlow SemiCondensed Bold"/>
                <a:sym typeface="Barlow SemiCondensed Bold"/>
              </a:rPr>
              <a:t>KEY HEALTH &amp; WELLBEING  HAZARDS</a:t>
            </a:r>
          </a:p>
        </p:txBody>
      </p:sp>
      <p:sp>
        <p:nvSpPr>
          <p:cNvPr id="10" name="TextBox 10"/>
          <p:cNvSpPr txBox="1"/>
          <p:nvPr/>
        </p:nvSpPr>
        <p:spPr>
          <a:xfrm>
            <a:off x="2055916" y="7246155"/>
            <a:ext cx="10464551" cy="1925488"/>
          </a:xfrm>
          <a:prstGeom prst="rect">
            <a:avLst/>
          </a:prstGeom>
        </p:spPr>
        <p:txBody>
          <a:bodyPr lIns="0" tIns="0" rIns="0" bIns="0" rtlCol="0" anchor="t">
            <a:spAutoFit/>
          </a:bodyPr>
          <a:lstStyle/>
          <a:p>
            <a:pPr algn="ctr">
              <a:lnSpc>
                <a:spcPts val="5148"/>
              </a:lnSpc>
            </a:pPr>
            <a:r>
              <a:rPr lang="en-US" sz="3677">
                <a:solidFill>
                  <a:srgbClr val="060C5B"/>
                </a:solidFill>
                <a:latin typeface="Poppins"/>
                <a:ea typeface="Poppins"/>
                <a:cs typeface="Poppins"/>
                <a:sym typeface="Poppins"/>
              </a:rPr>
              <a:t>Poor mental health can affect relationships, work, physical health, and the ability to handle daily life.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35153" y="7018162"/>
            <a:ext cx="2947307" cy="3120792"/>
            <a:chOff x="0" y="0"/>
            <a:chExt cx="456615" cy="483492"/>
          </a:xfrm>
        </p:grpSpPr>
        <p:sp>
          <p:nvSpPr>
            <p:cNvPr id="3" name="Freeform 3"/>
            <p:cNvSpPr/>
            <p:nvPr/>
          </p:nvSpPr>
          <p:spPr>
            <a:xfrm rot="96000">
              <a:off x="-3639" y="-3426"/>
              <a:ext cx="463893" cy="490345"/>
            </a:xfrm>
            <a:custGeom>
              <a:avLst/>
              <a:gdLst/>
              <a:ahLst/>
              <a:cxnLst/>
              <a:rect l="l" t="t" r="r" b="b"/>
              <a:pathLst>
                <a:path w="463893" h="490345">
                  <a:moveTo>
                    <a:pt x="225197" y="3520"/>
                  </a:moveTo>
                  <a:cubicBezTo>
                    <a:pt x="99155" y="7041"/>
                    <a:pt x="0" y="118086"/>
                    <a:pt x="3728" y="251547"/>
                  </a:cubicBezTo>
                  <a:cubicBezTo>
                    <a:pt x="7456" y="385008"/>
                    <a:pt x="112655" y="490345"/>
                    <a:pt x="238696" y="486824"/>
                  </a:cubicBezTo>
                  <a:cubicBezTo>
                    <a:pt x="364738" y="483303"/>
                    <a:pt x="463893" y="372258"/>
                    <a:pt x="460165" y="238797"/>
                  </a:cubicBezTo>
                  <a:cubicBezTo>
                    <a:pt x="456437" y="105337"/>
                    <a:pt x="351238" y="0"/>
                    <a:pt x="225197" y="3520"/>
                  </a:cubicBezTo>
                  <a:close/>
                </a:path>
              </a:pathLst>
            </a:custGeom>
            <a:blipFill>
              <a:blip r:embed="rId2"/>
              <a:stretch>
                <a:fillRect l="-10183" r="-31156"/>
              </a:stretch>
            </a:blipFill>
          </p:spPr>
          <p:txBody>
            <a:bodyPr/>
            <a:lstStyle/>
            <a:p>
              <a:endParaRPr lang="en-GB"/>
            </a:p>
          </p:txBody>
        </p:sp>
      </p:grpSp>
      <p:sp>
        <p:nvSpPr>
          <p:cNvPr id="4" name="TextBox 4"/>
          <p:cNvSpPr txBox="1"/>
          <p:nvPr/>
        </p:nvSpPr>
        <p:spPr>
          <a:xfrm>
            <a:off x="708609" y="1958715"/>
            <a:ext cx="17177137" cy="5609658"/>
          </a:xfrm>
          <a:prstGeom prst="rect">
            <a:avLst/>
          </a:prstGeom>
        </p:spPr>
        <p:txBody>
          <a:bodyPr lIns="0" tIns="0" rIns="0" bIns="0" rtlCol="0" anchor="t">
            <a:spAutoFit/>
          </a:bodyPr>
          <a:lstStyle/>
          <a:p>
            <a:pPr marL="571561" lvl="1" indent="-285781" algn="l">
              <a:lnSpc>
                <a:spcPts val="3706"/>
              </a:lnSpc>
              <a:buFont typeface="Arial"/>
              <a:buChar char="•"/>
            </a:pPr>
            <a:r>
              <a:rPr lang="en-US" sz="2647" b="1">
                <a:solidFill>
                  <a:srgbClr val="060C5B"/>
                </a:solidFill>
                <a:latin typeface="Poppins Bold"/>
                <a:ea typeface="Poppins Bold"/>
                <a:cs typeface="Poppins Bold"/>
                <a:sym typeface="Poppins Bold"/>
              </a:rPr>
              <a:t>Driving &amp; Vehicles: </a:t>
            </a:r>
            <a:r>
              <a:rPr lang="en-US" sz="2647">
                <a:solidFill>
                  <a:srgbClr val="060C5B"/>
                </a:solidFill>
                <a:latin typeface="Poppins"/>
                <a:ea typeface="Poppins"/>
                <a:cs typeface="Poppins"/>
                <a:sym typeface="Poppins"/>
              </a:rPr>
              <a:t>Using tractors, ride-on mowers, and quad bikes. Horseboxes and towing.</a:t>
            </a:r>
          </a:p>
          <a:p>
            <a:pPr algn="l">
              <a:lnSpc>
                <a:spcPts val="3706"/>
              </a:lnSpc>
            </a:pPr>
            <a:endParaRPr lang="en-US" sz="2647">
              <a:solidFill>
                <a:srgbClr val="060C5B"/>
              </a:solidFill>
              <a:latin typeface="Poppins"/>
              <a:ea typeface="Poppins"/>
              <a:cs typeface="Poppins"/>
              <a:sym typeface="Poppins"/>
            </a:endParaRPr>
          </a:p>
          <a:p>
            <a:pPr marL="571561" lvl="1" indent="-285781" algn="l">
              <a:lnSpc>
                <a:spcPts val="3706"/>
              </a:lnSpc>
              <a:buFont typeface="Arial"/>
              <a:buChar char="•"/>
            </a:pPr>
            <a:r>
              <a:rPr lang="en-US" sz="2647" b="1">
                <a:solidFill>
                  <a:srgbClr val="060C5B"/>
                </a:solidFill>
                <a:latin typeface="Poppins Bold"/>
                <a:ea typeface="Poppins Bold"/>
                <a:cs typeface="Poppins Bold"/>
                <a:sym typeface="Poppins Bold"/>
              </a:rPr>
              <a:t>Long Working Hours: </a:t>
            </a:r>
            <a:r>
              <a:rPr lang="en-US" sz="2647">
                <a:solidFill>
                  <a:srgbClr val="060C5B"/>
                </a:solidFill>
                <a:latin typeface="Poppins"/>
                <a:ea typeface="Poppins"/>
                <a:cs typeface="Poppins"/>
                <a:sym typeface="Poppins"/>
              </a:rPr>
              <a:t>The risk of accidents increases with tiredness.</a:t>
            </a:r>
          </a:p>
          <a:p>
            <a:pPr algn="l">
              <a:lnSpc>
                <a:spcPts val="3706"/>
              </a:lnSpc>
            </a:pPr>
            <a:endParaRPr lang="en-US" sz="2647">
              <a:solidFill>
                <a:srgbClr val="060C5B"/>
              </a:solidFill>
              <a:latin typeface="Poppins"/>
              <a:ea typeface="Poppins"/>
              <a:cs typeface="Poppins"/>
              <a:sym typeface="Poppins"/>
            </a:endParaRPr>
          </a:p>
          <a:p>
            <a:pPr marL="571561" lvl="1" indent="-285781" algn="l">
              <a:lnSpc>
                <a:spcPts val="3706"/>
              </a:lnSpc>
              <a:buFont typeface="Arial"/>
              <a:buChar char="•"/>
            </a:pPr>
            <a:r>
              <a:rPr lang="en-US" sz="2647" b="1">
                <a:solidFill>
                  <a:srgbClr val="060C5B"/>
                </a:solidFill>
                <a:latin typeface="Poppins Bold"/>
                <a:ea typeface="Poppins Bold"/>
                <a:cs typeface="Poppins Bold"/>
                <a:sym typeface="Poppins Bold"/>
              </a:rPr>
              <a:t>Machinery &amp; Work Equipment: </a:t>
            </a:r>
            <a:r>
              <a:rPr lang="en-US" sz="2647">
                <a:solidFill>
                  <a:srgbClr val="060C5B"/>
                </a:solidFill>
                <a:latin typeface="Poppins"/>
                <a:ea typeface="Poppins"/>
                <a:cs typeface="Poppins"/>
                <a:sym typeface="Poppins"/>
              </a:rPr>
              <a:t>Injuries from moving parts, risk of crushing or entrapment etc. </a:t>
            </a:r>
          </a:p>
          <a:p>
            <a:pPr algn="l">
              <a:lnSpc>
                <a:spcPts val="3706"/>
              </a:lnSpc>
            </a:pPr>
            <a:endParaRPr lang="en-US" sz="2647">
              <a:solidFill>
                <a:srgbClr val="060C5B"/>
              </a:solidFill>
              <a:latin typeface="Poppins"/>
              <a:ea typeface="Poppins"/>
              <a:cs typeface="Poppins"/>
              <a:sym typeface="Poppins"/>
            </a:endParaRPr>
          </a:p>
          <a:p>
            <a:pPr marL="571561" lvl="1" indent="-285781" algn="l">
              <a:lnSpc>
                <a:spcPts val="3706"/>
              </a:lnSpc>
              <a:buFont typeface="Arial"/>
              <a:buChar char="•"/>
            </a:pPr>
            <a:r>
              <a:rPr lang="en-US" sz="2647" b="1">
                <a:solidFill>
                  <a:srgbClr val="060C5B"/>
                </a:solidFill>
                <a:latin typeface="Poppins Bold"/>
                <a:ea typeface="Poppins Bold"/>
                <a:cs typeface="Poppins Bold"/>
                <a:sym typeface="Poppins Bold"/>
              </a:rPr>
              <a:t>Falls from Height / Falling Objects:</a:t>
            </a:r>
            <a:r>
              <a:rPr lang="en-US" sz="2647">
                <a:solidFill>
                  <a:srgbClr val="060C5B"/>
                </a:solidFill>
                <a:latin typeface="Poppins"/>
                <a:ea typeface="Poppins"/>
                <a:cs typeface="Poppins"/>
                <a:sym typeface="Poppins"/>
              </a:rPr>
              <a:t> This includes falling from a horse.</a:t>
            </a:r>
          </a:p>
          <a:p>
            <a:pPr algn="l">
              <a:lnSpc>
                <a:spcPts val="3706"/>
              </a:lnSpc>
            </a:pPr>
            <a:endParaRPr lang="en-US" sz="2647">
              <a:solidFill>
                <a:srgbClr val="060C5B"/>
              </a:solidFill>
              <a:latin typeface="Poppins"/>
              <a:ea typeface="Poppins"/>
              <a:cs typeface="Poppins"/>
              <a:sym typeface="Poppins"/>
            </a:endParaRPr>
          </a:p>
          <a:p>
            <a:pPr marL="571561" lvl="1" indent="-285781" algn="l">
              <a:lnSpc>
                <a:spcPts val="3706"/>
              </a:lnSpc>
              <a:buFont typeface="Arial"/>
              <a:buChar char="•"/>
            </a:pPr>
            <a:r>
              <a:rPr lang="en-US" sz="2647" b="1">
                <a:solidFill>
                  <a:srgbClr val="060C5B"/>
                </a:solidFill>
                <a:latin typeface="Poppins Bold"/>
                <a:ea typeface="Poppins Bold"/>
                <a:cs typeface="Poppins Bold"/>
                <a:sym typeface="Poppins Bold"/>
              </a:rPr>
              <a:t>Adverse Weather: </a:t>
            </a:r>
            <a:r>
              <a:rPr lang="en-US" sz="2647">
                <a:solidFill>
                  <a:srgbClr val="060C5B"/>
                </a:solidFill>
                <a:latin typeface="Poppins"/>
                <a:ea typeface="Poppins"/>
                <a:cs typeface="Poppins"/>
                <a:sym typeface="Poppins"/>
              </a:rPr>
              <a:t>Slips, trips and falls. A horse being spooked whilst being led in windy conditions.</a:t>
            </a:r>
          </a:p>
          <a:p>
            <a:pPr algn="l">
              <a:lnSpc>
                <a:spcPts val="3706"/>
              </a:lnSpc>
            </a:pPr>
            <a:endParaRPr lang="en-US" sz="2647">
              <a:solidFill>
                <a:srgbClr val="060C5B"/>
              </a:solidFill>
              <a:latin typeface="Poppins"/>
              <a:ea typeface="Poppins"/>
              <a:cs typeface="Poppins"/>
              <a:sym typeface="Poppins"/>
            </a:endParaRPr>
          </a:p>
          <a:p>
            <a:pPr algn="l">
              <a:lnSpc>
                <a:spcPts val="3706"/>
              </a:lnSpc>
            </a:pPr>
            <a:endParaRPr lang="en-US" sz="2647">
              <a:solidFill>
                <a:srgbClr val="060C5B"/>
              </a:solidFill>
              <a:latin typeface="Poppins"/>
              <a:ea typeface="Poppins"/>
              <a:cs typeface="Poppins"/>
              <a:sym typeface="Poppins"/>
            </a:endParaRPr>
          </a:p>
          <a:p>
            <a:pPr algn="l">
              <a:lnSpc>
                <a:spcPts val="3706"/>
              </a:lnSpc>
            </a:pPr>
            <a:endParaRPr lang="en-US" sz="2647">
              <a:solidFill>
                <a:srgbClr val="060C5B"/>
              </a:solidFill>
              <a:latin typeface="Poppins"/>
              <a:ea typeface="Poppins"/>
              <a:cs typeface="Poppins"/>
              <a:sym typeface="Poppins"/>
            </a:endParaRPr>
          </a:p>
        </p:txBody>
      </p:sp>
      <p:grpSp>
        <p:nvGrpSpPr>
          <p:cNvPr id="5" name="Group 5"/>
          <p:cNvGrpSpPr/>
          <p:nvPr/>
        </p:nvGrpSpPr>
        <p:grpSpPr>
          <a:xfrm>
            <a:off x="4388965" y="7018162"/>
            <a:ext cx="2947307" cy="3120792"/>
            <a:chOff x="0" y="0"/>
            <a:chExt cx="456615" cy="483492"/>
          </a:xfrm>
        </p:grpSpPr>
        <p:sp>
          <p:nvSpPr>
            <p:cNvPr id="6" name="Freeform 6"/>
            <p:cNvSpPr/>
            <p:nvPr/>
          </p:nvSpPr>
          <p:spPr>
            <a:xfrm>
              <a:off x="0" y="0"/>
              <a:ext cx="456615" cy="483492"/>
            </a:xfrm>
            <a:custGeom>
              <a:avLst/>
              <a:gdLst/>
              <a:ahLst/>
              <a:cxnLst/>
              <a:rect l="l" t="t" r="r" b="b"/>
              <a:pathLst>
                <a:path w="456615" h="483492">
                  <a:moveTo>
                    <a:pt x="228308" y="0"/>
                  </a:moveTo>
                  <a:cubicBezTo>
                    <a:pt x="102217" y="0"/>
                    <a:pt x="0" y="108233"/>
                    <a:pt x="0" y="241746"/>
                  </a:cubicBezTo>
                  <a:cubicBezTo>
                    <a:pt x="0" y="375259"/>
                    <a:pt x="102217" y="483492"/>
                    <a:pt x="228308" y="483492"/>
                  </a:cubicBezTo>
                  <a:cubicBezTo>
                    <a:pt x="354398" y="483492"/>
                    <a:pt x="456615" y="375259"/>
                    <a:pt x="456615" y="241746"/>
                  </a:cubicBezTo>
                  <a:cubicBezTo>
                    <a:pt x="456615" y="108233"/>
                    <a:pt x="354398" y="0"/>
                    <a:pt x="228308" y="0"/>
                  </a:cubicBezTo>
                  <a:close/>
                </a:path>
              </a:pathLst>
            </a:custGeom>
            <a:blipFill>
              <a:blip r:embed="rId3"/>
              <a:stretch>
                <a:fillRect l="-29414" r="-29414"/>
              </a:stretch>
            </a:blipFill>
          </p:spPr>
          <p:txBody>
            <a:bodyPr/>
            <a:lstStyle/>
            <a:p>
              <a:endParaRPr lang="en-GB"/>
            </a:p>
          </p:txBody>
        </p:sp>
      </p:grpSp>
      <p:grpSp>
        <p:nvGrpSpPr>
          <p:cNvPr id="7" name="Group 7"/>
          <p:cNvGrpSpPr/>
          <p:nvPr/>
        </p:nvGrpSpPr>
        <p:grpSpPr>
          <a:xfrm>
            <a:off x="14173861" y="7018162"/>
            <a:ext cx="2947307" cy="3120792"/>
            <a:chOff x="0" y="0"/>
            <a:chExt cx="456615" cy="483492"/>
          </a:xfrm>
        </p:grpSpPr>
        <p:sp>
          <p:nvSpPr>
            <p:cNvPr id="8" name="Freeform 8"/>
            <p:cNvSpPr/>
            <p:nvPr/>
          </p:nvSpPr>
          <p:spPr>
            <a:xfrm>
              <a:off x="0" y="0"/>
              <a:ext cx="456615" cy="483492"/>
            </a:xfrm>
            <a:custGeom>
              <a:avLst/>
              <a:gdLst/>
              <a:ahLst/>
              <a:cxnLst/>
              <a:rect l="l" t="t" r="r" b="b"/>
              <a:pathLst>
                <a:path w="456615" h="483492">
                  <a:moveTo>
                    <a:pt x="228308" y="0"/>
                  </a:moveTo>
                  <a:cubicBezTo>
                    <a:pt x="102217" y="0"/>
                    <a:pt x="0" y="108233"/>
                    <a:pt x="0" y="241746"/>
                  </a:cubicBezTo>
                  <a:cubicBezTo>
                    <a:pt x="0" y="375259"/>
                    <a:pt x="102217" y="483492"/>
                    <a:pt x="228308" y="483492"/>
                  </a:cubicBezTo>
                  <a:cubicBezTo>
                    <a:pt x="354398" y="483492"/>
                    <a:pt x="456615" y="375259"/>
                    <a:pt x="456615" y="241746"/>
                  </a:cubicBezTo>
                  <a:cubicBezTo>
                    <a:pt x="456615" y="108233"/>
                    <a:pt x="354398" y="0"/>
                    <a:pt x="228308" y="0"/>
                  </a:cubicBezTo>
                  <a:close/>
                </a:path>
              </a:pathLst>
            </a:custGeom>
            <a:blipFill>
              <a:blip r:embed="rId4"/>
              <a:stretch>
                <a:fillRect l="-19604" r="-39080"/>
              </a:stretch>
            </a:blipFill>
          </p:spPr>
          <p:txBody>
            <a:bodyPr/>
            <a:lstStyle/>
            <a:p>
              <a:endParaRPr lang="en-GB"/>
            </a:p>
          </p:txBody>
        </p:sp>
      </p:grpSp>
      <p:grpSp>
        <p:nvGrpSpPr>
          <p:cNvPr id="9" name="Group 9"/>
          <p:cNvGrpSpPr/>
          <p:nvPr/>
        </p:nvGrpSpPr>
        <p:grpSpPr>
          <a:xfrm>
            <a:off x="10912229" y="7166208"/>
            <a:ext cx="2947307" cy="3120792"/>
            <a:chOff x="0" y="0"/>
            <a:chExt cx="456615" cy="483492"/>
          </a:xfrm>
        </p:grpSpPr>
        <p:sp>
          <p:nvSpPr>
            <p:cNvPr id="10" name="Freeform 10"/>
            <p:cNvSpPr/>
            <p:nvPr/>
          </p:nvSpPr>
          <p:spPr>
            <a:xfrm>
              <a:off x="0" y="0"/>
              <a:ext cx="456615" cy="483492"/>
            </a:xfrm>
            <a:custGeom>
              <a:avLst/>
              <a:gdLst/>
              <a:ahLst/>
              <a:cxnLst/>
              <a:rect l="l" t="t" r="r" b="b"/>
              <a:pathLst>
                <a:path w="456615" h="483492">
                  <a:moveTo>
                    <a:pt x="228308" y="0"/>
                  </a:moveTo>
                  <a:cubicBezTo>
                    <a:pt x="102217" y="0"/>
                    <a:pt x="0" y="108233"/>
                    <a:pt x="0" y="241746"/>
                  </a:cubicBezTo>
                  <a:cubicBezTo>
                    <a:pt x="0" y="375259"/>
                    <a:pt x="102217" y="483492"/>
                    <a:pt x="228308" y="483492"/>
                  </a:cubicBezTo>
                  <a:cubicBezTo>
                    <a:pt x="354398" y="483492"/>
                    <a:pt x="456615" y="375259"/>
                    <a:pt x="456615" y="241746"/>
                  </a:cubicBezTo>
                  <a:cubicBezTo>
                    <a:pt x="456615" y="108233"/>
                    <a:pt x="354398" y="0"/>
                    <a:pt x="228308" y="0"/>
                  </a:cubicBezTo>
                  <a:close/>
                </a:path>
              </a:pathLst>
            </a:custGeom>
            <a:blipFill>
              <a:blip r:embed="rId5"/>
              <a:stretch>
                <a:fillRect t="-12960" b="-12960"/>
              </a:stretch>
            </a:blipFill>
          </p:spPr>
          <p:txBody>
            <a:bodyPr/>
            <a:lstStyle/>
            <a:p>
              <a:endParaRPr lang="en-GB"/>
            </a:p>
          </p:txBody>
        </p:sp>
      </p:grpSp>
      <p:grpSp>
        <p:nvGrpSpPr>
          <p:cNvPr id="11" name="Group 11"/>
          <p:cNvGrpSpPr/>
          <p:nvPr/>
        </p:nvGrpSpPr>
        <p:grpSpPr>
          <a:xfrm>
            <a:off x="7650597" y="7018162"/>
            <a:ext cx="2947307" cy="3120792"/>
            <a:chOff x="0" y="0"/>
            <a:chExt cx="456615" cy="483492"/>
          </a:xfrm>
        </p:grpSpPr>
        <p:sp>
          <p:nvSpPr>
            <p:cNvPr id="12" name="Freeform 12"/>
            <p:cNvSpPr/>
            <p:nvPr/>
          </p:nvSpPr>
          <p:spPr>
            <a:xfrm>
              <a:off x="0" y="0"/>
              <a:ext cx="456615" cy="483492"/>
            </a:xfrm>
            <a:custGeom>
              <a:avLst/>
              <a:gdLst/>
              <a:ahLst/>
              <a:cxnLst/>
              <a:rect l="l" t="t" r="r" b="b"/>
              <a:pathLst>
                <a:path w="456615" h="483492">
                  <a:moveTo>
                    <a:pt x="228308" y="0"/>
                  </a:moveTo>
                  <a:cubicBezTo>
                    <a:pt x="102217" y="0"/>
                    <a:pt x="0" y="108233"/>
                    <a:pt x="0" y="241746"/>
                  </a:cubicBezTo>
                  <a:cubicBezTo>
                    <a:pt x="0" y="375259"/>
                    <a:pt x="102217" y="483492"/>
                    <a:pt x="228308" y="483492"/>
                  </a:cubicBezTo>
                  <a:cubicBezTo>
                    <a:pt x="354398" y="483492"/>
                    <a:pt x="456615" y="375259"/>
                    <a:pt x="456615" y="241746"/>
                  </a:cubicBezTo>
                  <a:cubicBezTo>
                    <a:pt x="456615" y="108233"/>
                    <a:pt x="354398" y="0"/>
                    <a:pt x="228308" y="0"/>
                  </a:cubicBezTo>
                  <a:close/>
                </a:path>
              </a:pathLst>
            </a:custGeom>
            <a:blipFill>
              <a:blip r:embed="rId6"/>
              <a:stretch>
                <a:fillRect l="-29914" r="-29914"/>
              </a:stretch>
            </a:blipFill>
          </p:spPr>
          <p:txBody>
            <a:bodyPr/>
            <a:lstStyle/>
            <a:p>
              <a:endParaRPr lang="en-GB"/>
            </a:p>
          </p:txBody>
        </p:sp>
      </p:grpSp>
      <p:sp>
        <p:nvSpPr>
          <p:cNvPr id="13" name="TextBox 13"/>
          <p:cNvSpPr txBox="1"/>
          <p:nvPr/>
        </p:nvSpPr>
        <p:spPr>
          <a:xfrm>
            <a:off x="1028700" y="819375"/>
            <a:ext cx="10736413" cy="774987"/>
          </a:xfrm>
          <a:prstGeom prst="rect">
            <a:avLst/>
          </a:prstGeom>
        </p:spPr>
        <p:txBody>
          <a:bodyPr lIns="0" tIns="0" rIns="0" bIns="0" rtlCol="0" anchor="t">
            <a:spAutoFit/>
          </a:bodyPr>
          <a:lstStyle/>
          <a:p>
            <a:pPr algn="l">
              <a:lnSpc>
                <a:spcPts val="6074"/>
              </a:lnSpc>
            </a:pPr>
            <a:r>
              <a:rPr lang="en-US" sz="5522" b="1">
                <a:solidFill>
                  <a:srgbClr val="060C5B"/>
                </a:solidFill>
                <a:latin typeface="Barlow SemiCondensed Bold"/>
                <a:ea typeface="Barlow SemiCondensed Bold"/>
                <a:cs typeface="Barlow SemiCondensed Bold"/>
                <a:sym typeface="Barlow SemiCondensed Bold"/>
              </a:rPr>
              <a:t>KEY SAFETY HAZARDS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7048642"/>
            <a:ext cx="2947307" cy="3120792"/>
            <a:chOff x="0" y="0"/>
            <a:chExt cx="456615" cy="483492"/>
          </a:xfrm>
        </p:grpSpPr>
        <p:sp>
          <p:nvSpPr>
            <p:cNvPr id="3" name="Freeform 3"/>
            <p:cNvSpPr/>
            <p:nvPr/>
          </p:nvSpPr>
          <p:spPr>
            <a:xfrm>
              <a:off x="0" y="0"/>
              <a:ext cx="456615" cy="483492"/>
            </a:xfrm>
            <a:custGeom>
              <a:avLst/>
              <a:gdLst/>
              <a:ahLst/>
              <a:cxnLst/>
              <a:rect l="l" t="t" r="r" b="b"/>
              <a:pathLst>
                <a:path w="456615" h="483492">
                  <a:moveTo>
                    <a:pt x="228308" y="0"/>
                  </a:moveTo>
                  <a:cubicBezTo>
                    <a:pt x="102217" y="0"/>
                    <a:pt x="0" y="108233"/>
                    <a:pt x="0" y="241746"/>
                  </a:cubicBezTo>
                  <a:cubicBezTo>
                    <a:pt x="0" y="375259"/>
                    <a:pt x="102217" y="483492"/>
                    <a:pt x="228308" y="483492"/>
                  </a:cubicBezTo>
                  <a:cubicBezTo>
                    <a:pt x="354398" y="483492"/>
                    <a:pt x="456615" y="375259"/>
                    <a:pt x="456615" y="241746"/>
                  </a:cubicBezTo>
                  <a:cubicBezTo>
                    <a:pt x="456615" y="108233"/>
                    <a:pt x="354398" y="0"/>
                    <a:pt x="228308" y="0"/>
                  </a:cubicBezTo>
                  <a:close/>
                </a:path>
              </a:pathLst>
            </a:custGeom>
            <a:blipFill>
              <a:blip r:embed="rId2"/>
              <a:stretch>
                <a:fillRect l="-29464" r="-29464"/>
              </a:stretch>
            </a:blipFill>
          </p:spPr>
          <p:txBody>
            <a:bodyPr/>
            <a:lstStyle/>
            <a:p>
              <a:endParaRPr lang="en-GB"/>
            </a:p>
          </p:txBody>
        </p:sp>
      </p:grpSp>
      <p:grpSp>
        <p:nvGrpSpPr>
          <p:cNvPr id="4" name="Group 4"/>
          <p:cNvGrpSpPr/>
          <p:nvPr/>
        </p:nvGrpSpPr>
        <p:grpSpPr>
          <a:xfrm>
            <a:off x="7466535" y="7048642"/>
            <a:ext cx="2947307" cy="3120792"/>
            <a:chOff x="0" y="0"/>
            <a:chExt cx="456615" cy="483492"/>
          </a:xfrm>
        </p:grpSpPr>
        <p:sp>
          <p:nvSpPr>
            <p:cNvPr id="5" name="Freeform 5"/>
            <p:cNvSpPr/>
            <p:nvPr/>
          </p:nvSpPr>
          <p:spPr>
            <a:xfrm>
              <a:off x="0" y="0"/>
              <a:ext cx="456615" cy="483492"/>
            </a:xfrm>
            <a:custGeom>
              <a:avLst/>
              <a:gdLst/>
              <a:ahLst/>
              <a:cxnLst/>
              <a:rect l="l" t="t" r="r" b="b"/>
              <a:pathLst>
                <a:path w="456615" h="483492">
                  <a:moveTo>
                    <a:pt x="228308" y="0"/>
                  </a:moveTo>
                  <a:cubicBezTo>
                    <a:pt x="102217" y="0"/>
                    <a:pt x="0" y="108233"/>
                    <a:pt x="0" y="241746"/>
                  </a:cubicBezTo>
                  <a:cubicBezTo>
                    <a:pt x="0" y="375259"/>
                    <a:pt x="102217" y="483492"/>
                    <a:pt x="228308" y="483492"/>
                  </a:cubicBezTo>
                  <a:cubicBezTo>
                    <a:pt x="354398" y="483492"/>
                    <a:pt x="456615" y="375259"/>
                    <a:pt x="456615" y="241746"/>
                  </a:cubicBezTo>
                  <a:cubicBezTo>
                    <a:pt x="456615" y="108233"/>
                    <a:pt x="354398" y="0"/>
                    <a:pt x="228308" y="0"/>
                  </a:cubicBezTo>
                  <a:close/>
                </a:path>
              </a:pathLst>
            </a:custGeom>
            <a:blipFill>
              <a:blip r:embed="rId3"/>
              <a:stretch>
                <a:fillRect l="-29389" r="-29389"/>
              </a:stretch>
            </a:blipFill>
          </p:spPr>
          <p:txBody>
            <a:bodyPr/>
            <a:lstStyle/>
            <a:p>
              <a:endParaRPr lang="en-GB"/>
            </a:p>
          </p:txBody>
        </p:sp>
      </p:grpSp>
      <p:grpSp>
        <p:nvGrpSpPr>
          <p:cNvPr id="6" name="Group 6"/>
          <p:cNvGrpSpPr/>
          <p:nvPr/>
        </p:nvGrpSpPr>
        <p:grpSpPr>
          <a:xfrm>
            <a:off x="10680543" y="7048642"/>
            <a:ext cx="2947307" cy="3120792"/>
            <a:chOff x="0" y="0"/>
            <a:chExt cx="456615" cy="483492"/>
          </a:xfrm>
        </p:grpSpPr>
        <p:sp>
          <p:nvSpPr>
            <p:cNvPr id="7" name="Freeform 7"/>
            <p:cNvSpPr/>
            <p:nvPr/>
          </p:nvSpPr>
          <p:spPr>
            <a:xfrm>
              <a:off x="0" y="0"/>
              <a:ext cx="456615" cy="483492"/>
            </a:xfrm>
            <a:custGeom>
              <a:avLst/>
              <a:gdLst/>
              <a:ahLst/>
              <a:cxnLst/>
              <a:rect l="l" t="t" r="r" b="b"/>
              <a:pathLst>
                <a:path w="456615" h="483492">
                  <a:moveTo>
                    <a:pt x="228308" y="0"/>
                  </a:moveTo>
                  <a:cubicBezTo>
                    <a:pt x="102217" y="0"/>
                    <a:pt x="0" y="108233"/>
                    <a:pt x="0" y="241746"/>
                  </a:cubicBezTo>
                  <a:cubicBezTo>
                    <a:pt x="0" y="375259"/>
                    <a:pt x="102217" y="483492"/>
                    <a:pt x="228308" y="483492"/>
                  </a:cubicBezTo>
                  <a:cubicBezTo>
                    <a:pt x="354398" y="483492"/>
                    <a:pt x="456615" y="375259"/>
                    <a:pt x="456615" y="241746"/>
                  </a:cubicBezTo>
                  <a:cubicBezTo>
                    <a:pt x="456615" y="108233"/>
                    <a:pt x="354398" y="0"/>
                    <a:pt x="228308" y="0"/>
                  </a:cubicBezTo>
                  <a:close/>
                </a:path>
              </a:pathLst>
            </a:custGeom>
            <a:blipFill>
              <a:blip r:embed="rId4"/>
              <a:stretch>
                <a:fillRect l="-58631"/>
              </a:stretch>
            </a:blipFill>
          </p:spPr>
          <p:txBody>
            <a:bodyPr/>
            <a:lstStyle/>
            <a:p>
              <a:endParaRPr lang="en-GB"/>
            </a:p>
          </p:txBody>
        </p:sp>
      </p:grpSp>
      <p:grpSp>
        <p:nvGrpSpPr>
          <p:cNvPr id="8" name="Group 8"/>
          <p:cNvGrpSpPr/>
          <p:nvPr/>
        </p:nvGrpSpPr>
        <p:grpSpPr>
          <a:xfrm>
            <a:off x="13898713" y="7048642"/>
            <a:ext cx="2947307" cy="3120792"/>
            <a:chOff x="0" y="0"/>
            <a:chExt cx="456615" cy="483492"/>
          </a:xfrm>
        </p:grpSpPr>
        <p:sp>
          <p:nvSpPr>
            <p:cNvPr id="9" name="Freeform 9"/>
            <p:cNvSpPr/>
            <p:nvPr/>
          </p:nvSpPr>
          <p:spPr>
            <a:xfrm>
              <a:off x="0" y="0"/>
              <a:ext cx="456615" cy="483492"/>
            </a:xfrm>
            <a:custGeom>
              <a:avLst/>
              <a:gdLst/>
              <a:ahLst/>
              <a:cxnLst/>
              <a:rect l="l" t="t" r="r" b="b"/>
              <a:pathLst>
                <a:path w="456615" h="483492">
                  <a:moveTo>
                    <a:pt x="228308" y="0"/>
                  </a:moveTo>
                  <a:cubicBezTo>
                    <a:pt x="102217" y="0"/>
                    <a:pt x="0" y="108233"/>
                    <a:pt x="0" y="241746"/>
                  </a:cubicBezTo>
                  <a:cubicBezTo>
                    <a:pt x="0" y="375259"/>
                    <a:pt x="102217" y="483492"/>
                    <a:pt x="228308" y="483492"/>
                  </a:cubicBezTo>
                  <a:cubicBezTo>
                    <a:pt x="354398" y="483492"/>
                    <a:pt x="456615" y="375259"/>
                    <a:pt x="456615" y="241746"/>
                  </a:cubicBezTo>
                  <a:cubicBezTo>
                    <a:pt x="456615" y="108233"/>
                    <a:pt x="354398" y="0"/>
                    <a:pt x="228308" y="0"/>
                  </a:cubicBezTo>
                  <a:close/>
                </a:path>
              </a:pathLst>
            </a:custGeom>
            <a:blipFill>
              <a:blip r:embed="rId5"/>
              <a:stretch>
                <a:fillRect l="-20590" r="-20590"/>
              </a:stretch>
            </a:blipFill>
          </p:spPr>
          <p:txBody>
            <a:bodyPr/>
            <a:lstStyle/>
            <a:p>
              <a:endParaRPr lang="en-GB"/>
            </a:p>
          </p:txBody>
        </p:sp>
      </p:grpSp>
      <p:sp>
        <p:nvSpPr>
          <p:cNvPr id="10" name="TextBox 10"/>
          <p:cNvSpPr txBox="1"/>
          <p:nvPr/>
        </p:nvSpPr>
        <p:spPr>
          <a:xfrm>
            <a:off x="882189" y="1518161"/>
            <a:ext cx="16230600" cy="5609590"/>
          </a:xfrm>
          <a:prstGeom prst="rect">
            <a:avLst/>
          </a:prstGeom>
        </p:spPr>
        <p:txBody>
          <a:bodyPr lIns="0" tIns="0" rIns="0" bIns="0" rtlCol="0" anchor="t">
            <a:spAutoFit/>
          </a:bodyPr>
          <a:lstStyle/>
          <a:p>
            <a:pPr algn="l">
              <a:lnSpc>
                <a:spcPts val="3709"/>
              </a:lnSpc>
            </a:pPr>
            <a:endParaRPr/>
          </a:p>
          <a:p>
            <a:pPr marL="572134" lvl="1" indent="-286067" algn="l">
              <a:lnSpc>
                <a:spcPts val="3709"/>
              </a:lnSpc>
              <a:buFont typeface="Arial"/>
              <a:buChar char="•"/>
            </a:pPr>
            <a:r>
              <a:rPr lang="en-US" sz="2649" b="1">
                <a:solidFill>
                  <a:srgbClr val="060C5B"/>
                </a:solidFill>
                <a:latin typeface="Poppins Bold"/>
                <a:ea typeface="Poppins Bold"/>
                <a:cs typeface="Poppins Bold"/>
                <a:sym typeface="Poppins Bold"/>
              </a:rPr>
              <a:t>Injury from an animal: </a:t>
            </a:r>
            <a:r>
              <a:rPr lang="en-US" sz="2649">
                <a:solidFill>
                  <a:srgbClr val="060C5B"/>
                </a:solidFill>
                <a:latin typeface="Poppins"/>
                <a:ea typeface="Poppins"/>
                <a:cs typeface="Poppins"/>
                <a:sym typeface="Poppins"/>
              </a:rPr>
              <a:t>Bites, kicks and crush injuries.</a:t>
            </a:r>
          </a:p>
          <a:p>
            <a:pPr algn="l">
              <a:lnSpc>
                <a:spcPts val="3709"/>
              </a:lnSpc>
            </a:pPr>
            <a:endParaRPr lang="en-US" sz="2649">
              <a:solidFill>
                <a:srgbClr val="060C5B"/>
              </a:solidFill>
              <a:latin typeface="Poppins"/>
              <a:ea typeface="Poppins"/>
              <a:cs typeface="Poppins"/>
              <a:sym typeface="Poppins"/>
            </a:endParaRPr>
          </a:p>
          <a:p>
            <a:pPr marL="572134" lvl="1" indent="-286067" algn="l">
              <a:lnSpc>
                <a:spcPts val="3709"/>
              </a:lnSpc>
              <a:buFont typeface="Arial"/>
              <a:buChar char="•"/>
            </a:pPr>
            <a:r>
              <a:rPr lang="en-US" sz="2649" b="1">
                <a:solidFill>
                  <a:srgbClr val="060C5B"/>
                </a:solidFill>
                <a:latin typeface="Poppins Bold"/>
                <a:ea typeface="Poppins Bold"/>
                <a:cs typeface="Poppins Bold"/>
                <a:sym typeface="Poppins Bold"/>
              </a:rPr>
              <a:t>Hazardous Substances: </a:t>
            </a:r>
            <a:r>
              <a:rPr lang="en-US" sz="2649">
                <a:solidFill>
                  <a:srgbClr val="060C5B"/>
                </a:solidFill>
                <a:latin typeface="Poppins"/>
                <a:ea typeface="Poppins"/>
                <a:cs typeface="Poppins"/>
                <a:sym typeface="Poppins"/>
              </a:rPr>
              <a:t>Pesticides, insecticides.</a:t>
            </a:r>
          </a:p>
          <a:p>
            <a:pPr algn="l">
              <a:lnSpc>
                <a:spcPts val="3709"/>
              </a:lnSpc>
            </a:pPr>
            <a:endParaRPr lang="en-US" sz="2649">
              <a:solidFill>
                <a:srgbClr val="060C5B"/>
              </a:solidFill>
              <a:latin typeface="Poppins"/>
              <a:ea typeface="Poppins"/>
              <a:cs typeface="Poppins"/>
              <a:sym typeface="Poppins"/>
            </a:endParaRPr>
          </a:p>
          <a:p>
            <a:pPr marL="572134" lvl="1" indent="-286067" algn="l">
              <a:lnSpc>
                <a:spcPts val="3709"/>
              </a:lnSpc>
              <a:buFont typeface="Arial"/>
              <a:buChar char="•"/>
            </a:pPr>
            <a:r>
              <a:rPr lang="en-US" sz="2649" b="1">
                <a:solidFill>
                  <a:srgbClr val="060C5B"/>
                </a:solidFill>
                <a:latin typeface="Poppins Bold"/>
                <a:ea typeface="Poppins Bold"/>
                <a:cs typeface="Poppins Bold"/>
                <a:sym typeface="Poppins Bold"/>
              </a:rPr>
              <a:t>Noise: </a:t>
            </a:r>
            <a:r>
              <a:rPr lang="en-US" sz="2649">
                <a:solidFill>
                  <a:srgbClr val="060C5B"/>
                </a:solidFill>
                <a:latin typeface="Poppins"/>
                <a:ea typeface="Poppins"/>
                <a:cs typeface="Poppins"/>
                <a:sym typeface="Poppins"/>
              </a:rPr>
              <a:t>From equipment, including horse treadmills.</a:t>
            </a:r>
          </a:p>
          <a:p>
            <a:pPr algn="l">
              <a:lnSpc>
                <a:spcPts val="3709"/>
              </a:lnSpc>
            </a:pPr>
            <a:endParaRPr lang="en-US" sz="2649">
              <a:solidFill>
                <a:srgbClr val="060C5B"/>
              </a:solidFill>
              <a:latin typeface="Poppins"/>
              <a:ea typeface="Poppins"/>
              <a:cs typeface="Poppins"/>
              <a:sym typeface="Poppins"/>
            </a:endParaRPr>
          </a:p>
          <a:p>
            <a:pPr marL="572134" lvl="1" indent="-286067" algn="l">
              <a:lnSpc>
                <a:spcPts val="3709"/>
              </a:lnSpc>
              <a:buFont typeface="Arial"/>
              <a:buChar char="•"/>
            </a:pPr>
            <a:r>
              <a:rPr lang="en-US" sz="2649" b="1">
                <a:solidFill>
                  <a:srgbClr val="060C5B"/>
                </a:solidFill>
                <a:latin typeface="Poppins Bold"/>
                <a:ea typeface="Poppins Bold"/>
                <a:cs typeface="Poppins Bold"/>
                <a:sym typeface="Poppins Bold"/>
              </a:rPr>
              <a:t>Vibration: </a:t>
            </a:r>
            <a:r>
              <a:rPr lang="en-US" sz="2649">
                <a:solidFill>
                  <a:srgbClr val="060C5B"/>
                </a:solidFill>
                <a:latin typeface="Poppins"/>
                <a:ea typeface="Poppins"/>
                <a:cs typeface="Poppins"/>
                <a:sym typeface="Poppins"/>
              </a:rPr>
              <a:t>From work equipment such as clippers, leafblowers and mowers.</a:t>
            </a:r>
          </a:p>
          <a:p>
            <a:pPr algn="l">
              <a:lnSpc>
                <a:spcPts val="3709"/>
              </a:lnSpc>
            </a:pPr>
            <a:endParaRPr lang="en-US" sz="2649">
              <a:solidFill>
                <a:srgbClr val="060C5B"/>
              </a:solidFill>
              <a:latin typeface="Poppins"/>
              <a:ea typeface="Poppins"/>
              <a:cs typeface="Poppins"/>
              <a:sym typeface="Poppins"/>
            </a:endParaRPr>
          </a:p>
          <a:p>
            <a:pPr marL="572134" lvl="1" indent="-286067" algn="l">
              <a:lnSpc>
                <a:spcPts val="3709"/>
              </a:lnSpc>
              <a:buFont typeface="Arial"/>
              <a:buChar char="•"/>
            </a:pPr>
            <a:r>
              <a:rPr lang="en-US" sz="2649" b="1">
                <a:solidFill>
                  <a:srgbClr val="060C5B"/>
                </a:solidFill>
                <a:latin typeface="Poppins Bold"/>
                <a:ea typeface="Poppins Bold"/>
                <a:cs typeface="Poppins Bold"/>
                <a:sym typeface="Poppins Bold"/>
              </a:rPr>
              <a:t>Fire: </a:t>
            </a:r>
            <a:r>
              <a:rPr lang="en-US" sz="2649">
                <a:solidFill>
                  <a:srgbClr val="060C5B"/>
                </a:solidFill>
                <a:latin typeface="Poppins"/>
                <a:ea typeface="Poppins"/>
                <a:cs typeface="Poppins"/>
                <a:sym typeface="Poppins"/>
              </a:rPr>
              <a:t>There are a lot of combustible items at the stud.  Geographical locations usually means that there is no access to water hydrants.</a:t>
            </a:r>
          </a:p>
          <a:p>
            <a:pPr algn="l">
              <a:lnSpc>
                <a:spcPts val="3709"/>
              </a:lnSpc>
            </a:pPr>
            <a:endParaRPr lang="en-US" sz="2649">
              <a:solidFill>
                <a:srgbClr val="060C5B"/>
              </a:solidFill>
              <a:latin typeface="Poppins"/>
              <a:ea typeface="Poppins"/>
              <a:cs typeface="Poppins"/>
              <a:sym typeface="Poppins"/>
            </a:endParaRPr>
          </a:p>
        </p:txBody>
      </p:sp>
      <p:grpSp>
        <p:nvGrpSpPr>
          <p:cNvPr id="11" name="Group 11"/>
          <p:cNvGrpSpPr/>
          <p:nvPr/>
        </p:nvGrpSpPr>
        <p:grpSpPr>
          <a:xfrm>
            <a:off x="4220471" y="7048642"/>
            <a:ext cx="2947307" cy="3120792"/>
            <a:chOff x="0" y="0"/>
            <a:chExt cx="456615" cy="483492"/>
          </a:xfrm>
        </p:grpSpPr>
        <p:sp>
          <p:nvSpPr>
            <p:cNvPr id="12" name="Freeform 12"/>
            <p:cNvSpPr/>
            <p:nvPr/>
          </p:nvSpPr>
          <p:spPr>
            <a:xfrm>
              <a:off x="0" y="0"/>
              <a:ext cx="456615" cy="483492"/>
            </a:xfrm>
            <a:custGeom>
              <a:avLst/>
              <a:gdLst/>
              <a:ahLst/>
              <a:cxnLst/>
              <a:rect l="l" t="t" r="r" b="b"/>
              <a:pathLst>
                <a:path w="456615" h="483492">
                  <a:moveTo>
                    <a:pt x="228308" y="0"/>
                  </a:moveTo>
                  <a:cubicBezTo>
                    <a:pt x="102217" y="0"/>
                    <a:pt x="0" y="108233"/>
                    <a:pt x="0" y="241746"/>
                  </a:cubicBezTo>
                  <a:cubicBezTo>
                    <a:pt x="0" y="375259"/>
                    <a:pt x="102217" y="483492"/>
                    <a:pt x="228308" y="483492"/>
                  </a:cubicBezTo>
                  <a:cubicBezTo>
                    <a:pt x="354398" y="483492"/>
                    <a:pt x="456615" y="375259"/>
                    <a:pt x="456615" y="241746"/>
                  </a:cubicBezTo>
                  <a:cubicBezTo>
                    <a:pt x="456615" y="108233"/>
                    <a:pt x="354398" y="0"/>
                    <a:pt x="228308" y="0"/>
                  </a:cubicBezTo>
                  <a:close/>
                </a:path>
              </a:pathLst>
            </a:custGeom>
            <a:blipFill>
              <a:blip r:embed="rId6"/>
              <a:stretch>
                <a:fillRect l="-18283" r="-40834"/>
              </a:stretch>
            </a:blipFill>
          </p:spPr>
          <p:txBody>
            <a:bodyPr/>
            <a:lstStyle/>
            <a:p>
              <a:endParaRPr lang="en-GB"/>
            </a:p>
          </p:txBody>
        </p:sp>
      </p:grpSp>
      <p:sp>
        <p:nvSpPr>
          <p:cNvPr id="13" name="TextBox 13"/>
          <p:cNvSpPr txBox="1"/>
          <p:nvPr/>
        </p:nvSpPr>
        <p:spPr>
          <a:xfrm>
            <a:off x="1028700" y="819375"/>
            <a:ext cx="10736413" cy="774987"/>
          </a:xfrm>
          <a:prstGeom prst="rect">
            <a:avLst/>
          </a:prstGeom>
        </p:spPr>
        <p:txBody>
          <a:bodyPr lIns="0" tIns="0" rIns="0" bIns="0" rtlCol="0" anchor="t">
            <a:spAutoFit/>
          </a:bodyPr>
          <a:lstStyle/>
          <a:p>
            <a:pPr algn="l">
              <a:lnSpc>
                <a:spcPts val="6074"/>
              </a:lnSpc>
            </a:pPr>
            <a:r>
              <a:rPr lang="en-US" sz="5522" b="1">
                <a:solidFill>
                  <a:srgbClr val="060C5B"/>
                </a:solidFill>
                <a:latin typeface="Barlow SemiCondensed Bold"/>
                <a:ea typeface="Barlow SemiCondensed Bold"/>
                <a:cs typeface="Barlow SemiCondensed Bold"/>
                <a:sym typeface="Barlow SemiCondensed Bold"/>
              </a:rPr>
              <a:t>KEY SAFETY HAZARDS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60C5B"/>
        </a:solidFill>
        <a:effectLst/>
      </p:bgPr>
    </p:bg>
    <p:spTree>
      <p:nvGrpSpPr>
        <p:cNvPr id="1" name=""/>
        <p:cNvGrpSpPr/>
        <p:nvPr/>
      </p:nvGrpSpPr>
      <p:grpSpPr>
        <a:xfrm>
          <a:off x="0" y="0"/>
          <a:ext cx="0" cy="0"/>
          <a:chOff x="0" y="0"/>
          <a:chExt cx="0" cy="0"/>
        </a:xfrm>
      </p:grpSpPr>
      <p:sp>
        <p:nvSpPr>
          <p:cNvPr id="2" name="TextBox 2"/>
          <p:cNvSpPr txBox="1"/>
          <p:nvPr/>
        </p:nvSpPr>
        <p:spPr>
          <a:xfrm>
            <a:off x="5953199" y="4595432"/>
            <a:ext cx="6381601" cy="943737"/>
          </a:xfrm>
          <a:prstGeom prst="rect">
            <a:avLst/>
          </a:prstGeom>
        </p:spPr>
        <p:txBody>
          <a:bodyPr lIns="0" tIns="0" rIns="0" bIns="0" rtlCol="0" anchor="t">
            <a:spAutoFit/>
          </a:bodyPr>
          <a:lstStyle/>
          <a:p>
            <a:pPr algn="ctr">
              <a:lnSpc>
                <a:spcPts val="7307"/>
              </a:lnSpc>
            </a:pPr>
            <a:r>
              <a:rPr lang="en-US" sz="5220" b="1">
                <a:solidFill>
                  <a:srgbClr val="E0B0FF"/>
                </a:solidFill>
                <a:latin typeface="Poppins Bold"/>
                <a:ea typeface="Poppins Bold"/>
                <a:cs typeface="Poppins Bold"/>
                <a:sym typeface="Poppins Bold"/>
              </a:rPr>
              <a:t>RISK ASSESSMENTS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a:xfrm>
            <a:off x="-6685229" y="-447740"/>
            <a:ext cx="17287494" cy="11774314"/>
            <a:chOff x="0" y="0"/>
            <a:chExt cx="5475623" cy="3729384"/>
          </a:xfrm>
        </p:grpSpPr>
        <p:sp>
          <p:nvSpPr>
            <p:cNvPr id="3" name="Freeform 3"/>
            <p:cNvSpPr/>
            <p:nvPr/>
          </p:nvSpPr>
          <p:spPr>
            <a:xfrm>
              <a:off x="0" y="0"/>
              <a:ext cx="5475623" cy="3729384"/>
            </a:xfrm>
            <a:custGeom>
              <a:avLst/>
              <a:gdLst/>
              <a:ahLst/>
              <a:cxnLst/>
              <a:rect l="l" t="t" r="r" b="b"/>
              <a:pathLst>
                <a:path w="5475623" h="3729384">
                  <a:moveTo>
                    <a:pt x="3322462" y="3729384"/>
                  </a:moveTo>
                  <a:lnTo>
                    <a:pt x="0" y="3729384"/>
                  </a:lnTo>
                  <a:lnTo>
                    <a:pt x="2153161" y="0"/>
                  </a:lnTo>
                  <a:lnTo>
                    <a:pt x="5475623" y="0"/>
                  </a:lnTo>
                  <a:lnTo>
                    <a:pt x="3322462" y="3729384"/>
                  </a:lnTo>
                  <a:close/>
                </a:path>
              </a:pathLst>
            </a:custGeom>
            <a:solidFill>
              <a:srgbClr val="192730"/>
            </a:solidFill>
          </p:spPr>
          <p:txBody>
            <a:bodyPr/>
            <a:lstStyle/>
            <a:p>
              <a:endParaRPr lang="en-GB"/>
            </a:p>
          </p:txBody>
        </p:sp>
        <p:sp>
          <p:nvSpPr>
            <p:cNvPr id="4" name="Freeform 4"/>
            <p:cNvSpPr/>
            <p:nvPr/>
          </p:nvSpPr>
          <p:spPr>
            <a:xfrm>
              <a:off x="0" y="0"/>
              <a:ext cx="5475623" cy="3729384"/>
            </a:xfrm>
            <a:custGeom>
              <a:avLst/>
              <a:gdLst/>
              <a:ahLst/>
              <a:cxnLst/>
              <a:rect l="l" t="t" r="r" b="b"/>
              <a:pathLst>
                <a:path w="5475623" h="3729384">
                  <a:moveTo>
                    <a:pt x="3322462" y="3729384"/>
                  </a:moveTo>
                  <a:lnTo>
                    <a:pt x="0" y="3729384"/>
                  </a:lnTo>
                  <a:lnTo>
                    <a:pt x="2153161" y="0"/>
                  </a:lnTo>
                  <a:lnTo>
                    <a:pt x="5475623" y="0"/>
                  </a:lnTo>
                  <a:lnTo>
                    <a:pt x="3322462" y="3729384"/>
                  </a:lnTo>
                  <a:close/>
                </a:path>
              </a:pathLst>
            </a:custGeom>
            <a:blipFill>
              <a:blip r:embed="rId2"/>
              <a:stretch>
                <a:fillRect l="-1049" r="-1049"/>
              </a:stretch>
            </a:blipFill>
          </p:spPr>
          <p:txBody>
            <a:bodyPr/>
            <a:lstStyle/>
            <a:p>
              <a:endParaRPr lang="en-GB"/>
            </a:p>
          </p:txBody>
        </p:sp>
      </p:grpSp>
      <p:grpSp>
        <p:nvGrpSpPr>
          <p:cNvPr id="5" name="Group 5"/>
          <p:cNvGrpSpPr/>
          <p:nvPr/>
        </p:nvGrpSpPr>
        <p:grpSpPr>
          <a:xfrm>
            <a:off x="11362747" y="8015978"/>
            <a:ext cx="1702733" cy="282342"/>
            <a:chOff x="0" y="0"/>
            <a:chExt cx="2270310" cy="376456"/>
          </a:xfrm>
        </p:grpSpPr>
        <p:sp>
          <p:nvSpPr>
            <p:cNvPr id="6" name="Freeform 6"/>
            <p:cNvSpPr/>
            <p:nvPr/>
          </p:nvSpPr>
          <p:spPr>
            <a:xfrm>
              <a:off x="1944027" y="45356"/>
              <a:ext cx="326284" cy="331100"/>
            </a:xfrm>
            <a:custGeom>
              <a:avLst/>
              <a:gdLst/>
              <a:ahLst/>
              <a:cxnLst/>
              <a:rect l="l" t="t" r="r" b="b"/>
              <a:pathLst>
                <a:path w="326284" h="331100">
                  <a:moveTo>
                    <a:pt x="0" y="0"/>
                  </a:moveTo>
                  <a:lnTo>
                    <a:pt x="326283" y="0"/>
                  </a:lnTo>
                  <a:lnTo>
                    <a:pt x="326283" y="331100"/>
                  </a:lnTo>
                  <a:lnTo>
                    <a:pt x="0" y="33110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7" name="TextBox 7"/>
            <p:cNvSpPr txBox="1"/>
            <p:nvPr/>
          </p:nvSpPr>
          <p:spPr>
            <a:xfrm>
              <a:off x="0" y="-9525"/>
              <a:ext cx="2060381" cy="385981"/>
            </a:xfrm>
            <a:prstGeom prst="rect">
              <a:avLst/>
            </a:prstGeom>
          </p:spPr>
          <p:txBody>
            <a:bodyPr lIns="0" tIns="0" rIns="0" bIns="0" rtlCol="0" anchor="t">
              <a:spAutoFit/>
            </a:bodyPr>
            <a:lstStyle/>
            <a:p>
              <a:pPr algn="l">
                <a:lnSpc>
                  <a:spcPts val="2298"/>
                </a:lnSpc>
              </a:pPr>
              <a:r>
                <a:rPr lang="en-US" sz="1853" b="1">
                  <a:solidFill>
                    <a:srgbClr val="FFFFFF"/>
                  </a:solidFill>
                  <a:latin typeface="Montserrat Medium"/>
                  <a:ea typeface="Montserrat Medium"/>
                  <a:cs typeface="Montserrat Medium"/>
                  <a:sym typeface="Montserrat Medium"/>
                </a:rPr>
                <a:t>Learn More</a:t>
              </a:r>
            </a:p>
          </p:txBody>
        </p:sp>
      </p:grpSp>
      <p:sp>
        <p:nvSpPr>
          <p:cNvPr id="8" name="TextBox 8"/>
          <p:cNvSpPr txBox="1"/>
          <p:nvPr/>
        </p:nvSpPr>
        <p:spPr>
          <a:xfrm>
            <a:off x="10141990" y="1315615"/>
            <a:ext cx="7815018" cy="1594137"/>
          </a:xfrm>
          <a:prstGeom prst="rect">
            <a:avLst/>
          </a:prstGeom>
        </p:spPr>
        <p:txBody>
          <a:bodyPr lIns="0" tIns="0" rIns="0" bIns="0" rtlCol="0" anchor="t">
            <a:spAutoFit/>
          </a:bodyPr>
          <a:lstStyle/>
          <a:p>
            <a:pPr algn="l">
              <a:lnSpc>
                <a:spcPts val="6074"/>
              </a:lnSpc>
            </a:pPr>
            <a:r>
              <a:rPr lang="en-US" sz="5522" b="1">
                <a:solidFill>
                  <a:srgbClr val="060C5B"/>
                </a:solidFill>
                <a:latin typeface="Poppins Bold"/>
                <a:ea typeface="Poppins Bold"/>
                <a:cs typeface="Poppins Bold"/>
                <a:sym typeface="Poppins Bold"/>
              </a:rPr>
              <a:t>RISK ASSESSMENTS &amp; METHOD STATEMENTS</a:t>
            </a:r>
          </a:p>
        </p:txBody>
      </p:sp>
      <p:sp>
        <p:nvSpPr>
          <p:cNvPr id="9" name="TextBox 9"/>
          <p:cNvSpPr txBox="1"/>
          <p:nvPr/>
        </p:nvSpPr>
        <p:spPr>
          <a:xfrm>
            <a:off x="11534559" y="161186"/>
            <a:ext cx="6883922" cy="332773"/>
          </a:xfrm>
          <a:prstGeom prst="rect">
            <a:avLst/>
          </a:prstGeom>
        </p:spPr>
        <p:txBody>
          <a:bodyPr lIns="0" tIns="0" rIns="0" bIns="0" rtlCol="0" anchor="t">
            <a:spAutoFit/>
          </a:bodyPr>
          <a:lstStyle/>
          <a:p>
            <a:pPr algn="ctr">
              <a:lnSpc>
                <a:spcPts val="2480"/>
              </a:lnSpc>
            </a:pPr>
            <a:r>
              <a:rPr lang="en-US" sz="2000" b="1">
                <a:solidFill>
                  <a:srgbClr val="EE4D28"/>
                </a:solidFill>
                <a:latin typeface="Poppins Bold"/>
                <a:ea typeface="Poppins Bold"/>
                <a:cs typeface="Poppins Bold"/>
                <a:sym typeface="Poppins Bold"/>
              </a:rPr>
              <a:t>&lt;Add Details&gt; </a:t>
            </a:r>
            <a:r>
              <a:rPr lang="en-US" sz="2000" b="1">
                <a:solidFill>
                  <a:srgbClr val="060C5B"/>
                </a:solidFill>
                <a:latin typeface="Poppins Bold"/>
                <a:ea typeface="Poppins Bold"/>
                <a:cs typeface="Poppins Bold"/>
                <a:sym typeface="Poppins Bold"/>
              </a:rPr>
              <a:t>Induction Presentation</a:t>
            </a:r>
          </a:p>
        </p:txBody>
      </p:sp>
      <p:sp>
        <p:nvSpPr>
          <p:cNvPr id="10" name="TextBox 10"/>
          <p:cNvSpPr txBox="1"/>
          <p:nvPr/>
        </p:nvSpPr>
        <p:spPr>
          <a:xfrm>
            <a:off x="8843886" y="3235987"/>
            <a:ext cx="9113122" cy="6543040"/>
          </a:xfrm>
          <a:prstGeom prst="rect">
            <a:avLst/>
          </a:prstGeom>
        </p:spPr>
        <p:txBody>
          <a:bodyPr lIns="0" tIns="0" rIns="0" bIns="0" rtlCol="0" anchor="t">
            <a:spAutoFit/>
          </a:bodyPr>
          <a:lstStyle/>
          <a:p>
            <a:pPr marL="572134" lvl="1" indent="-286067" algn="l">
              <a:lnSpc>
                <a:spcPts val="3709"/>
              </a:lnSpc>
              <a:buFont typeface="Arial"/>
              <a:buChar char="•"/>
            </a:pPr>
            <a:r>
              <a:rPr lang="en-US" sz="2649">
                <a:solidFill>
                  <a:srgbClr val="060C5B"/>
                </a:solidFill>
                <a:latin typeface="Poppins"/>
                <a:ea typeface="Poppins"/>
                <a:cs typeface="Poppins"/>
                <a:sym typeface="Poppins"/>
              </a:rPr>
              <a:t>‘Suitable and sufficient’ risk assessments should be in place for any work activity with a significant hazard e.g working with stallions, handling foals, lone working.</a:t>
            </a:r>
          </a:p>
          <a:p>
            <a:pPr algn="l">
              <a:lnSpc>
                <a:spcPts val="3709"/>
              </a:lnSpc>
            </a:pPr>
            <a:endParaRPr lang="en-US" sz="2649">
              <a:solidFill>
                <a:srgbClr val="060C5B"/>
              </a:solidFill>
              <a:latin typeface="Poppins"/>
              <a:ea typeface="Poppins"/>
              <a:cs typeface="Poppins"/>
              <a:sym typeface="Poppins"/>
            </a:endParaRPr>
          </a:p>
          <a:p>
            <a:pPr marL="572134" lvl="1" indent="-286067" algn="l">
              <a:lnSpc>
                <a:spcPts val="3709"/>
              </a:lnSpc>
              <a:buFont typeface="Arial"/>
              <a:buChar char="•"/>
            </a:pPr>
            <a:r>
              <a:rPr lang="en-US" sz="2649">
                <a:solidFill>
                  <a:srgbClr val="060C5B"/>
                </a:solidFill>
                <a:latin typeface="Poppins"/>
                <a:ea typeface="Poppins"/>
                <a:cs typeface="Poppins"/>
                <a:sym typeface="Poppins"/>
              </a:rPr>
              <a:t>Risk Assessments and will be reviewed and updated by the Stud Manager. </a:t>
            </a:r>
          </a:p>
          <a:p>
            <a:pPr algn="l">
              <a:lnSpc>
                <a:spcPts val="3709"/>
              </a:lnSpc>
            </a:pPr>
            <a:endParaRPr lang="en-US" sz="2649">
              <a:solidFill>
                <a:srgbClr val="060C5B"/>
              </a:solidFill>
              <a:latin typeface="Poppins"/>
              <a:ea typeface="Poppins"/>
              <a:cs typeface="Poppins"/>
              <a:sym typeface="Poppins"/>
            </a:endParaRPr>
          </a:p>
          <a:p>
            <a:pPr marL="572134" lvl="1" indent="-286067" algn="l">
              <a:lnSpc>
                <a:spcPts val="3709"/>
              </a:lnSpc>
              <a:buFont typeface="Arial"/>
              <a:buChar char="•"/>
            </a:pPr>
            <a:r>
              <a:rPr lang="en-US" sz="2649">
                <a:solidFill>
                  <a:srgbClr val="060C5B"/>
                </a:solidFill>
                <a:latin typeface="Poppins"/>
                <a:ea typeface="Poppins"/>
                <a:cs typeface="Poppins"/>
                <a:sym typeface="Poppins"/>
              </a:rPr>
              <a:t>Risk Assessments are available </a:t>
            </a:r>
            <a:r>
              <a:rPr lang="en-US" sz="2649">
                <a:solidFill>
                  <a:srgbClr val="EE4D28"/>
                </a:solidFill>
                <a:latin typeface="Poppins"/>
                <a:ea typeface="Poppins"/>
                <a:cs typeface="Poppins"/>
                <a:sym typeface="Poppins"/>
              </a:rPr>
              <a:t>&lt;add details&gt;</a:t>
            </a:r>
          </a:p>
          <a:p>
            <a:pPr algn="l">
              <a:lnSpc>
                <a:spcPts val="3709"/>
              </a:lnSpc>
            </a:pPr>
            <a:endParaRPr lang="en-US" sz="2649">
              <a:solidFill>
                <a:srgbClr val="EE4D28"/>
              </a:solidFill>
              <a:latin typeface="Poppins"/>
              <a:ea typeface="Poppins"/>
              <a:cs typeface="Poppins"/>
              <a:sym typeface="Poppins"/>
            </a:endParaRPr>
          </a:p>
          <a:p>
            <a:pPr marL="572134" lvl="1" indent="-286067" algn="l">
              <a:lnSpc>
                <a:spcPts val="3709"/>
              </a:lnSpc>
              <a:buFont typeface="Arial"/>
              <a:buChar char="•"/>
            </a:pPr>
            <a:r>
              <a:rPr lang="en-US" sz="2649">
                <a:solidFill>
                  <a:srgbClr val="060C5B"/>
                </a:solidFill>
                <a:latin typeface="Poppins"/>
                <a:ea typeface="Poppins"/>
                <a:cs typeface="Poppins"/>
                <a:sym typeface="Poppins"/>
              </a:rPr>
              <a:t>Staff should follow any control measures in the risk assessments to ensure that risks to health and safety are minimised.</a:t>
            </a:r>
          </a:p>
          <a:p>
            <a:pPr algn="l">
              <a:lnSpc>
                <a:spcPts val="3709"/>
              </a:lnSpc>
            </a:pPr>
            <a:endParaRPr lang="en-US" sz="2649">
              <a:solidFill>
                <a:srgbClr val="060C5B"/>
              </a:solidFill>
              <a:latin typeface="Poppins"/>
              <a:ea typeface="Poppins"/>
              <a:cs typeface="Poppins"/>
              <a:sym typeface="Poppins"/>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926371" y="5143500"/>
            <a:ext cx="5580280" cy="4308853"/>
            <a:chOff x="0" y="0"/>
            <a:chExt cx="864531" cy="667554"/>
          </a:xfrm>
        </p:grpSpPr>
        <p:sp>
          <p:nvSpPr>
            <p:cNvPr id="3" name="Freeform 3"/>
            <p:cNvSpPr/>
            <p:nvPr/>
          </p:nvSpPr>
          <p:spPr>
            <a:xfrm>
              <a:off x="0" y="0"/>
              <a:ext cx="864531" cy="667554"/>
            </a:xfrm>
            <a:custGeom>
              <a:avLst/>
              <a:gdLst/>
              <a:ahLst/>
              <a:cxnLst/>
              <a:rect l="l" t="t" r="r" b="b"/>
              <a:pathLst>
                <a:path w="864531" h="667554">
                  <a:moveTo>
                    <a:pt x="0" y="0"/>
                  </a:moveTo>
                  <a:lnTo>
                    <a:pt x="864531" y="0"/>
                  </a:lnTo>
                  <a:lnTo>
                    <a:pt x="864531" y="667554"/>
                  </a:lnTo>
                  <a:lnTo>
                    <a:pt x="0" y="667554"/>
                  </a:lnTo>
                  <a:close/>
                </a:path>
              </a:pathLst>
            </a:custGeom>
            <a:blipFill>
              <a:blip r:embed="rId2"/>
              <a:stretch>
                <a:fillRect l="-112" r="-112"/>
              </a:stretch>
            </a:blipFill>
          </p:spPr>
          <p:txBody>
            <a:bodyPr/>
            <a:lstStyle/>
            <a:p>
              <a:endParaRPr lang="en-GB"/>
            </a:p>
          </p:txBody>
        </p:sp>
      </p:grpSp>
      <p:sp>
        <p:nvSpPr>
          <p:cNvPr id="4" name="TextBox 4"/>
          <p:cNvSpPr txBox="1"/>
          <p:nvPr/>
        </p:nvSpPr>
        <p:spPr>
          <a:xfrm>
            <a:off x="1028700" y="790468"/>
            <a:ext cx="6020722" cy="774987"/>
          </a:xfrm>
          <a:prstGeom prst="rect">
            <a:avLst/>
          </a:prstGeom>
        </p:spPr>
        <p:txBody>
          <a:bodyPr lIns="0" tIns="0" rIns="0" bIns="0" rtlCol="0" anchor="t">
            <a:spAutoFit/>
          </a:bodyPr>
          <a:lstStyle/>
          <a:p>
            <a:pPr algn="just">
              <a:lnSpc>
                <a:spcPts val="6074"/>
              </a:lnSpc>
            </a:pPr>
            <a:r>
              <a:rPr lang="en-US" sz="5522" b="1">
                <a:solidFill>
                  <a:srgbClr val="060C5B"/>
                </a:solidFill>
                <a:latin typeface="Barlow SemiCondensed Bold"/>
                <a:ea typeface="Barlow SemiCondensed Bold"/>
                <a:cs typeface="Barlow SemiCondensed Bold"/>
                <a:sym typeface="Barlow SemiCondensed Bold"/>
              </a:rPr>
              <a:t>WORK EQUIPMENT</a:t>
            </a:r>
          </a:p>
        </p:txBody>
      </p:sp>
      <p:sp>
        <p:nvSpPr>
          <p:cNvPr id="5" name="TextBox 5"/>
          <p:cNvSpPr txBox="1"/>
          <p:nvPr/>
        </p:nvSpPr>
        <p:spPr>
          <a:xfrm>
            <a:off x="11565547" y="223215"/>
            <a:ext cx="6883922" cy="332740"/>
          </a:xfrm>
          <a:prstGeom prst="rect">
            <a:avLst/>
          </a:prstGeom>
        </p:spPr>
        <p:txBody>
          <a:bodyPr lIns="0" tIns="0" rIns="0" bIns="0" rtlCol="0" anchor="t">
            <a:spAutoFit/>
          </a:bodyPr>
          <a:lstStyle/>
          <a:p>
            <a:pPr algn="ctr">
              <a:lnSpc>
                <a:spcPts val="2480"/>
              </a:lnSpc>
            </a:pPr>
            <a:r>
              <a:rPr lang="en-US" sz="2000" b="1">
                <a:solidFill>
                  <a:srgbClr val="EE4D28"/>
                </a:solidFill>
                <a:latin typeface="Poppins Bold"/>
                <a:ea typeface="Poppins Bold"/>
                <a:cs typeface="Poppins Bold"/>
                <a:sym typeface="Poppins Bold"/>
              </a:rPr>
              <a:t>&lt;Add details&gt; </a:t>
            </a:r>
            <a:r>
              <a:rPr lang="en-US" sz="2000" b="1">
                <a:solidFill>
                  <a:srgbClr val="060C5B"/>
                </a:solidFill>
                <a:latin typeface="Poppins Bold"/>
                <a:ea typeface="Poppins Bold"/>
                <a:cs typeface="Poppins Bold"/>
                <a:sym typeface="Poppins Bold"/>
              </a:rPr>
              <a:t>Induction Presentation</a:t>
            </a:r>
          </a:p>
        </p:txBody>
      </p:sp>
      <p:sp>
        <p:nvSpPr>
          <p:cNvPr id="6" name="TextBox 6"/>
          <p:cNvSpPr txBox="1"/>
          <p:nvPr/>
        </p:nvSpPr>
        <p:spPr>
          <a:xfrm>
            <a:off x="1028700" y="2067242"/>
            <a:ext cx="10536847" cy="6076315"/>
          </a:xfrm>
          <a:prstGeom prst="rect">
            <a:avLst/>
          </a:prstGeom>
        </p:spPr>
        <p:txBody>
          <a:bodyPr lIns="0" tIns="0" rIns="0" bIns="0" rtlCol="0" anchor="t">
            <a:spAutoFit/>
          </a:bodyPr>
          <a:lstStyle/>
          <a:p>
            <a:pPr algn="l">
              <a:lnSpc>
                <a:spcPts val="3709"/>
              </a:lnSpc>
            </a:pPr>
            <a:r>
              <a:rPr lang="en-US" sz="2649">
                <a:solidFill>
                  <a:srgbClr val="060C5B"/>
                </a:solidFill>
                <a:latin typeface="Poppins"/>
                <a:ea typeface="Poppins"/>
                <a:cs typeface="Poppins"/>
                <a:sym typeface="Poppins"/>
              </a:rPr>
              <a:t>All work equipment must be:</a:t>
            </a:r>
          </a:p>
          <a:p>
            <a:pPr algn="l">
              <a:lnSpc>
                <a:spcPts val="3709"/>
              </a:lnSpc>
            </a:pPr>
            <a:endParaRPr lang="en-US" sz="2649">
              <a:solidFill>
                <a:srgbClr val="060C5B"/>
              </a:solidFill>
              <a:latin typeface="Poppins"/>
              <a:ea typeface="Poppins"/>
              <a:cs typeface="Poppins"/>
              <a:sym typeface="Poppins"/>
            </a:endParaRPr>
          </a:p>
          <a:p>
            <a:pPr marL="572134" lvl="1" indent="-286067" algn="l">
              <a:lnSpc>
                <a:spcPts val="3709"/>
              </a:lnSpc>
              <a:buFont typeface="Arial"/>
              <a:buChar char="•"/>
            </a:pPr>
            <a:r>
              <a:rPr lang="en-US" sz="2649">
                <a:solidFill>
                  <a:srgbClr val="060C5B"/>
                </a:solidFill>
                <a:latin typeface="Poppins"/>
                <a:ea typeface="Poppins"/>
                <a:cs typeface="Poppins"/>
                <a:sym typeface="Poppins"/>
              </a:rPr>
              <a:t>Inspected before use and any faulty items removed from site.</a:t>
            </a:r>
          </a:p>
          <a:p>
            <a:pPr algn="l">
              <a:lnSpc>
                <a:spcPts val="3709"/>
              </a:lnSpc>
            </a:pPr>
            <a:endParaRPr lang="en-US" sz="2649">
              <a:solidFill>
                <a:srgbClr val="060C5B"/>
              </a:solidFill>
              <a:latin typeface="Poppins"/>
              <a:ea typeface="Poppins"/>
              <a:cs typeface="Poppins"/>
              <a:sym typeface="Poppins"/>
            </a:endParaRPr>
          </a:p>
          <a:p>
            <a:pPr marL="572134" lvl="1" indent="-286067" algn="l">
              <a:lnSpc>
                <a:spcPts val="3709"/>
              </a:lnSpc>
              <a:buFont typeface="Arial"/>
              <a:buChar char="•"/>
            </a:pPr>
            <a:r>
              <a:rPr lang="en-US" sz="2649">
                <a:solidFill>
                  <a:srgbClr val="060C5B"/>
                </a:solidFill>
                <a:latin typeface="Poppins"/>
                <a:ea typeface="Poppins"/>
                <a:cs typeface="Poppins"/>
                <a:sym typeface="Poppins"/>
              </a:rPr>
              <a:t>Only used as intended by the manufacturers.</a:t>
            </a:r>
          </a:p>
          <a:p>
            <a:pPr algn="l">
              <a:lnSpc>
                <a:spcPts val="3709"/>
              </a:lnSpc>
            </a:pPr>
            <a:endParaRPr lang="en-US" sz="2649">
              <a:solidFill>
                <a:srgbClr val="060C5B"/>
              </a:solidFill>
              <a:latin typeface="Poppins"/>
              <a:ea typeface="Poppins"/>
              <a:cs typeface="Poppins"/>
              <a:sym typeface="Poppins"/>
            </a:endParaRPr>
          </a:p>
          <a:p>
            <a:pPr marL="572134" lvl="1" indent="-286067" algn="l">
              <a:lnSpc>
                <a:spcPts val="3709"/>
              </a:lnSpc>
              <a:buFont typeface="Arial"/>
              <a:buChar char="•"/>
            </a:pPr>
            <a:r>
              <a:rPr lang="en-US" sz="2649">
                <a:solidFill>
                  <a:srgbClr val="060C5B"/>
                </a:solidFill>
                <a:latin typeface="Poppins"/>
                <a:ea typeface="Poppins"/>
                <a:cs typeface="Poppins"/>
                <a:sym typeface="Poppins"/>
              </a:rPr>
              <a:t>Subject to any mandatory testing e.g portable electrical (PAT) testing.</a:t>
            </a:r>
          </a:p>
          <a:p>
            <a:pPr algn="l">
              <a:lnSpc>
                <a:spcPts val="3709"/>
              </a:lnSpc>
            </a:pPr>
            <a:endParaRPr lang="en-US" sz="2649">
              <a:solidFill>
                <a:srgbClr val="060C5B"/>
              </a:solidFill>
              <a:latin typeface="Poppins"/>
              <a:ea typeface="Poppins"/>
              <a:cs typeface="Poppins"/>
              <a:sym typeface="Poppins"/>
            </a:endParaRPr>
          </a:p>
          <a:p>
            <a:pPr marL="572134" lvl="1" indent="-286067" algn="l">
              <a:lnSpc>
                <a:spcPts val="3709"/>
              </a:lnSpc>
              <a:buFont typeface="Arial"/>
              <a:buChar char="•"/>
            </a:pPr>
            <a:r>
              <a:rPr lang="en-US" sz="2649">
                <a:solidFill>
                  <a:srgbClr val="060C5B"/>
                </a:solidFill>
                <a:latin typeface="Poppins"/>
                <a:ea typeface="Poppins"/>
                <a:cs typeface="Poppins"/>
                <a:sym typeface="Poppins"/>
              </a:rPr>
              <a:t>Used only by competent persons.</a:t>
            </a:r>
          </a:p>
          <a:p>
            <a:pPr algn="l">
              <a:lnSpc>
                <a:spcPts val="3709"/>
              </a:lnSpc>
            </a:pPr>
            <a:endParaRPr lang="en-US" sz="2649">
              <a:solidFill>
                <a:srgbClr val="060C5B"/>
              </a:solidFill>
              <a:latin typeface="Poppins"/>
              <a:ea typeface="Poppins"/>
              <a:cs typeface="Poppins"/>
              <a:sym typeface="Poppins"/>
            </a:endParaRPr>
          </a:p>
          <a:p>
            <a:pPr algn="l">
              <a:lnSpc>
                <a:spcPts val="3709"/>
              </a:lnSpc>
            </a:pPr>
            <a:endParaRPr lang="en-US" sz="2649">
              <a:solidFill>
                <a:srgbClr val="060C5B"/>
              </a:solidFill>
              <a:latin typeface="Poppins"/>
              <a:ea typeface="Poppins"/>
              <a:cs typeface="Poppins"/>
              <a:sym typeface="Poppins"/>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a:xfrm>
            <a:off x="-7928556" y="-743657"/>
            <a:ext cx="17287494" cy="11774314"/>
            <a:chOff x="0" y="0"/>
            <a:chExt cx="5475623" cy="3729384"/>
          </a:xfrm>
        </p:grpSpPr>
        <p:sp>
          <p:nvSpPr>
            <p:cNvPr id="3" name="Freeform 3"/>
            <p:cNvSpPr/>
            <p:nvPr/>
          </p:nvSpPr>
          <p:spPr>
            <a:xfrm>
              <a:off x="0" y="0"/>
              <a:ext cx="5475623" cy="3729384"/>
            </a:xfrm>
            <a:custGeom>
              <a:avLst/>
              <a:gdLst/>
              <a:ahLst/>
              <a:cxnLst/>
              <a:rect l="l" t="t" r="r" b="b"/>
              <a:pathLst>
                <a:path w="5475623" h="3729384">
                  <a:moveTo>
                    <a:pt x="3322462" y="3729384"/>
                  </a:moveTo>
                  <a:lnTo>
                    <a:pt x="0" y="3729384"/>
                  </a:lnTo>
                  <a:lnTo>
                    <a:pt x="2153161" y="0"/>
                  </a:lnTo>
                  <a:lnTo>
                    <a:pt x="5475623" y="0"/>
                  </a:lnTo>
                  <a:lnTo>
                    <a:pt x="3322462" y="3729384"/>
                  </a:lnTo>
                  <a:close/>
                </a:path>
              </a:pathLst>
            </a:custGeom>
            <a:solidFill>
              <a:srgbClr val="060C5B"/>
            </a:solidFill>
          </p:spPr>
          <p:txBody>
            <a:bodyPr/>
            <a:lstStyle/>
            <a:p>
              <a:endParaRPr lang="en-GB"/>
            </a:p>
          </p:txBody>
        </p:sp>
        <p:sp>
          <p:nvSpPr>
            <p:cNvPr id="4" name="Freeform 4"/>
            <p:cNvSpPr/>
            <p:nvPr/>
          </p:nvSpPr>
          <p:spPr>
            <a:xfrm>
              <a:off x="0" y="0"/>
              <a:ext cx="5475623" cy="3729384"/>
            </a:xfrm>
            <a:custGeom>
              <a:avLst/>
              <a:gdLst/>
              <a:ahLst/>
              <a:cxnLst/>
              <a:rect l="l" t="t" r="r" b="b"/>
              <a:pathLst>
                <a:path w="5475623" h="3729384">
                  <a:moveTo>
                    <a:pt x="3322462" y="3729384"/>
                  </a:moveTo>
                  <a:lnTo>
                    <a:pt x="0" y="3729384"/>
                  </a:lnTo>
                  <a:lnTo>
                    <a:pt x="2153161" y="0"/>
                  </a:lnTo>
                  <a:lnTo>
                    <a:pt x="5475623" y="0"/>
                  </a:lnTo>
                  <a:lnTo>
                    <a:pt x="3322462" y="3729384"/>
                  </a:lnTo>
                  <a:close/>
                </a:path>
              </a:pathLst>
            </a:custGeom>
            <a:solidFill>
              <a:srgbClr val="060C5B"/>
            </a:solidFill>
            <a:ln w="12700">
              <a:solidFill>
                <a:srgbClr val="000000"/>
              </a:solidFill>
            </a:ln>
          </p:spPr>
          <p:txBody>
            <a:bodyPr/>
            <a:lstStyle/>
            <a:p>
              <a:endParaRPr lang="en-GB"/>
            </a:p>
          </p:txBody>
        </p:sp>
      </p:grpSp>
      <p:grpSp>
        <p:nvGrpSpPr>
          <p:cNvPr id="5" name="Group 5"/>
          <p:cNvGrpSpPr/>
          <p:nvPr/>
        </p:nvGrpSpPr>
        <p:grpSpPr>
          <a:xfrm>
            <a:off x="715191" y="508380"/>
            <a:ext cx="4084009" cy="4958487"/>
            <a:chOff x="0" y="0"/>
            <a:chExt cx="5445345" cy="6611316"/>
          </a:xfrm>
        </p:grpSpPr>
        <p:pic>
          <p:nvPicPr>
            <p:cNvPr id="6" name="Picture 6"/>
            <p:cNvPicPr>
              <a:picLocks noChangeAspect="1"/>
            </p:cNvPicPr>
            <p:nvPr/>
          </p:nvPicPr>
          <p:blipFill>
            <a:blip r:embed="rId2"/>
            <a:srcRect l="26852" r="26852"/>
            <a:stretch>
              <a:fillRect/>
            </a:stretch>
          </p:blipFill>
          <p:spPr>
            <a:xfrm>
              <a:off x="0" y="0"/>
              <a:ext cx="5445345" cy="6611316"/>
            </a:xfrm>
            <a:prstGeom prst="rect">
              <a:avLst/>
            </a:prstGeom>
          </p:spPr>
        </p:pic>
      </p:grpSp>
      <p:sp>
        <p:nvSpPr>
          <p:cNvPr id="7" name="Freeform 7"/>
          <p:cNvSpPr/>
          <p:nvPr/>
        </p:nvSpPr>
        <p:spPr>
          <a:xfrm>
            <a:off x="12820767" y="8049995"/>
            <a:ext cx="244713" cy="248325"/>
          </a:xfrm>
          <a:custGeom>
            <a:avLst/>
            <a:gdLst/>
            <a:ahLst/>
            <a:cxnLst/>
            <a:rect l="l" t="t" r="r" b="b"/>
            <a:pathLst>
              <a:path w="244713" h="248325">
                <a:moveTo>
                  <a:pt x="0" y="0"/>
                </a:moveTo>
                <a:lnTo>
                  <a:pt x="244713" y="0"/>
                </a:lnTo>
                <a:lnTo>
                  <a:pt x="244713" y="248325"/>
                </a:lnTo>
                <a:lnTo>
                  <a:pt x="0" y="248325"/>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8" name="TextBox 8"/>
          <p:cNvSpPr txBox="1"/>
          <p:nvPr/>
        </p:nvSpPr>
        <p:spPr>
          <a:xfrm>
            <a:off x="8668362" y="1197844"/>
            <a:ext cx="6177676" cy="774987"/>
          </a:xfrm>
          <a:prstGeom prst="rect">
            <a:avLst/>
          </a:prstGeom>
        </p:spPr>
        <p:txBody>
          <a:bodyPr lIns="0" tIns="0" rIns="0" bIns="0" rtlCol="0" anchor="t">
            <a:spAutoFit/>
          </a:bodyPr>
          <a:lstStyle/>
          <a:p>
            <a:pPr algn="just">
              <a:lnSpc>
                <a:spcPts val="6074"/>
              </a:lnSpc>
            </a:pPr>
            <a:r>
              <a:rPr lang="en-US" sz="5522" b="1">
                <a:solidFill>
                  <a:srgbClr val="060C5B"/>
                </a:solidFill>
                <a:latin typeface="Barlow SemiCondensed Bold"/>
                <a:ea typeface="Barlow SemiCondensed Bold"/>
                <a:cs typeface="Barlow SemiCondensed Bold"/>
                <a:sym typeface="Barlow SemiCondensed Bold"/>
              </a:rPr>
              <a:t>ELECTRICAL SAFETY</a:t>
            </a:r>
          </a:p>
        </p:txBody>
      </p:sp>
      <p:sp>
        <p:nvSpPr>
          <p:cNvPr id="9" name="TextBox 9"/>
          <p:cNvSpPr txBox="1"/>
          <p:nvPr/>
        </p:nvSpPr>
        <p:spPr>
          <a:xfrm>
            <a:off x="11404078" y="175640"/>
            <a:ext cx="6883922" cy="332740"/>
          </a:xfrm>
          <a:prstGeom prst="rect">
            <a:avLst/>
          </a:prstGeom>
        </p:spPr>
        <p:txBody>
          <a:bodyPr lIns="0" tIns="0" rIns="0" bIns="0" rtlCol="0" anchor="t">
            <a:spAutoFit/>
          </a:bodyPr>
          <a:lstStyle/>
          <a:p>
            <a:pPr algn="ctr">
              <a:lnSpc>
                <a:spcPts val="2480"/>
              </a:lnSpc>
            </a:pPr>
            <a:r>
              <a:rPr lang="en-US" sz="2000" b="1">
                <a:solidFill>
                  <a:srgbClr val="EE4D28"/>
                </a:solidFill>
                <a:latin typeface="Poppins Bold"/>
                <a:ea typeface="Poppins Bold"/>
                <a:cs typeface="Poppins Bold"/>
                <a:sym typeface="Poppins Bold"/>
              </a:rPr>
              <a:t>&lt;Add Details&gt; </a:t>
            </a:r>
            <a:r>
              <a:rPr lang="en-US" sz="2000" b="1">
                <a:solidFill>
                  <a:srgbClr val="060C5B"/>
                </a:solidFill>
                <a:latin typeface="Poppins Bold"/>
                <a:ea typeface="Poppins Bold"/>
                <a:cs typeface="Poppins Bold"/>
                <a:sym typeface="Poppins Bold"/>
              </a:rPr>
              <a:t>Induction Presentation</a:t>
            </a:r>
          </a:p>
        </p:txBody>
      </p:sp>
      <p:sp>
        <p:nvSpPr>
          <p:cNvPr id="10" name="TextBox 10"/>
          <p:cNvSpPr txBox="1"/>
          <p:nvPr/>
        </p:nvSpPr>
        <p:spPr>
          <a:xfrm>
            <a:off x="6836525" y="3835852"/>
            <a:ext cx="11310845" cy="5034915"/>
          </a:xfrm>
          <a:prstGeom prst="rect">
            <a:avLst/>
          </a:prstGeom>
        </p:spPr>
        <p:txBody>
          <a:bodyPr lIns="0" tIns="0" rIns="0" bIns="0" rtlCol="0" anchor="t">
            <a:spAutoFit/>
          </a:bodyPr>
          <a:lstStyle/>
          <a:p>
            <a:pPr marL="518160" lvl="1" indent="-259080" algn="l">
              <a:lnSpc>
                <a:spcPts val="3359"/>
              </a:lnSpc>
              <a:buFont typeface="Arial"/>
              <a:buChar char="•"/>
            </a:pPr>
            <a:r>
              <a:rPr lang="en-US" sz="2400">
                <a:solidFill>
                  <a:srgbClr val="050B5B"/>
                </a:solidFill>
                <a:latin typeface="Poppins"/>
                <a:ea typeface="Poppins"/>
                <a:cs typeface="Poppins"/>
                <a:sym typeface="Poppins"/>
              </a:rPr>
              <a:t>Where possible use battery operated equipment.</a:t>
            </a:r>
          </a:p>
          <a:p>
            <a:pPr algn="l">
              <a:lnSpc>
                <a:spcPts val="3359"/>
              </a:lnSpc>
            </a:pPr>
            <a:endParaRPr lang="en-US" sz="2400">
              <a:solidFill>
                <a:srgbClr val="050B5B"/>
              </a:solidFill>
              <a:latin typeface="Poppins"/>
              <a:ea typeface="Poppins"/>
              <a:cs typeface="Poppins"/>
              <a:sym typeface="Poppins"/>
            </a:endParaRPr>
          </a:p>
          <a:p>
            <a:pPr marL="518160" lvl="1" indent="-259080" algn="l">
              <a:lnSpc>
                <a:spcPts val="3359"/>
              </a:lnSpc>
              <a:buFont typeface="Arial"/>
              <a:buChar char="•"/>
            </a:pPr>
            <a:r>
              <a:rPr lang="en-US" sz="2400">
                <a:solidFill>
                  <a:srgbClr val="050B5B"/>
                </a:solidFill>
                <a:latin typeface="Poppins"/>
                <a:ea typeface="Poppins"/>
                <a:cs typeface="Poppins"/>
                <a:sym typeface="Poppins"/>
              </a:rPr>
              <a:t>Don’t overload sockets.</a:t>
            </a:r>
          </a:p>
          <a:p>
            <a:pPr algn="ctr">
              <a:lnSpc>
                <a:spcPts val="3359"/>
              </a:lnSpc>
            </a:pPr>
            <a:endParaRPr lang="en-US" sz="2400">
              <a:solidFill>
                <a:srgbClr val="050B5B"/>
              </a:solidFill>
              <a:latin typeface="Poppins"/>
              <a:ea typeface="Poppins"/>
              <a:cs typeface="Poppins"/>
              <a:sym typeface="Poppins"/>
            </a:endParaRPr>
          </a:p>
          <a:p>
            <a:pPr marL="518160" lvl="1" indent="-259080" algn="ctr">
              <a:lnSpc>
                <a:spcPts val="3359"/>
              </a:lnSpc>
              <a:buFont typeface="Arial"/>
              <a:buChar char="•"/>
            </a:pPr>
            <a:r>
              <a:rPr lang="en-US" sz="2400">
                <a:solidFill>
                  <a:srgbClr val="050B5B"/>
                </a:solidFill>
                <a:latin typeface="Poppins"/>
                <a:ea typeface="Poppins"/>
                <a:cs typeface="Poppins"/>
                <a:sym typeface="Poppins"/>
              </a:rPr>
              <a:t>Only use electrical items in the environment where they are intended.</a:t>
            </a:r>
          </a:p>
          <a:p>
            <a:pPr algn="ctr">
              <a:lnSpc>
                <a:spcPts val="3359"/>
              </a:lnSpc>
            </a:pPr>
            <a:endParaRPr lang="en-US" sz="2400">
              <a:solidFill>
                <a:srgbClr val="050B5B"/>
              </a:solidFill>
              <a:latin typeface="Poppins"/>
              <a:ea typeface="Poppins"/>
              <a:cs typeface="Poppins"/>
              <a:sym typeface="Poppins"/>
            </a:endParaRPr>
          </a:p>
          <a:p>
            <a:pPr marL="518160" lvl="1" indent="-259080" algn="l">
              <a:lnSpc>
                <a:spcPts val="3359"/>
              </a:lnSpc>
              <a:buFont typeface="Arial"/>
              <a:buChar char="•"/>
            </a:pPr>
            <a:r>
              <a:rPr lang="en-US" sz="2400">
                <a:solidFill>
                  <a:srgbClr val="050B5B"/>
                </a:solidFill>
                <a:latin typeface="Poppins"/>
                <a:ea typeface="Poppins"/>
                <a:cs typeface="Poppins"/>
                <a:sym typeface="Poppins"/>
              </a:rPr>
              <a:t>Always use an RCD when using electrical items outside.</a:t>
            </a:r>
          </a:p>
          <a:p>
            <a:pPr algn="ctr">
              <a:lnSpc>
                <a:spcPts val="3359"/>
              </a:lnSpc>
            </a:pPr>
            <a:endParaRPr lang="en-US" sz="2400">
              <a:solidFill>
                <a:srgbClr val="050B5B"/>
              </a:solidFill>
              <a:latin typeface="Poppins"/>
              <a:ea typeface="Poppins"/>
              <a:cs typeface="Poppins"/>
              <a:sym typeface="Poppins"/>
            </a:endParaRPr>
          </a:p>
          <a:p>
            <a:pPr marL="518160" lvl="1" indent="-259080" algn="l">
              <a:lnSpc>
                <a:spcPts val="3359"/>
              </a:lnSpc>
              <a:buFont typeface="Arial"/>
              <a:buChar char="•"/>
            </a:pPr>
            <a:r>
              <a:rPr lang="en-US" sz="2400">
                <a:solidFill>
                  <a:srgbClr val="050B5B"/>
                </a:solidFill>
                <a:latin typeface="Poppins"/>
                <a:ea typeface="Poppins"/>
                <a:cs typeface="Poppins"/>
                <a:sym typeface="Poppins"/>
              </a:rPr>
              <a:t>Take care when using using extension leads, especially when leading horses near them. Where possible these should be ramped or flown.</a:t>
            </a:r>
          </a:p>
          <a:p>
            <a:pPr algn="l">
              <a:lnSpc>
                <a:spcPts val="3359"/>
              </a:lnSpc>
            </a:pPr>
            <a:endParaRPr lang="en-US" sz="2400">
              <a:solidFill>
                <a:srgbClr val="050B5B"/>
              </a:solidFill>
              <a:latin typeface="Poppins"/>
              <a:ea typeface="Poppins"/>
              <a:cs typeface="Poppins"/>
              <a:sym typeface="Poppins"/>
            </a:endParaRPr>
          </a:p>
          <a:p>
            <a:pPr algn="ctr">
              <a:lnSpc>
                <a:spcPts val="3359"/>
              </a:lnSpc>
            </a:pPr>
            <a:endParaRPr lang="en-US" sz="2400">
              <a:solidFill>
                <a:srgbClr val="050B5B"/>
              </a:solidFill>
              <a:latin typeface="Poppins"/>
              <a:ea typeface="Poppins"/>
              <a:cs typeface="Poppins"/>
              <a:sym typeface="Poppins"/>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521447" y="6206169"/>
            <a:ext cx="8444201" cy="3705246"/>
            <a:chOff x="0" y="0"/>
            <a:chExt cx="1308228" cy="574040"/>
          </a:xfrm>
        </p:grpSpPr>
        <p:sp>
          <p:nvSpPr>
            <p:cNvPr id="3" name="Freeform 3"/>
            <p:cNvSpPr/>
            <p:nvPr/>
          </p:nvSpPr>
          <p:spPr>
            <a:xfrm>
              <a:off x="0" y="0"/>
              <a:ext cx="1308228" cy="574040"/>
            </a:xfrm>
            <a:custGeom>
              <a:avLst/>
              <a:gdLst/>
              <a:ahLst/>
              <a:cxnLst/>
              <a:rect l="l" t="t" r="r" b="b"/>
              <a:pathLst>
                <a:path w="1308228" h="574040">
                  <a:moveTo>
                    <a:pt x="0" y="0"/>
                  </a:moveTo>
                  <a:lnTo>
                    <a:pt x="1308228" y="0"/>
                  </a:lnTo>
                  <a:lnTo>
                    <a:pt x="1308228" y="574040"/>
                  </a:lnTo>
                  <a:lnTo>
                    <a:pt x="0" y="574040"/>
                  </a:lnTo>
                  <a:close/>
                </a:path>
              </a:pathLst>
            </a:custGeom>
            <a:blipFill>
              <a:blip r:embed="rId2"/>
              <a:stretch>
                <a:fillRect t="-8217" b="-8217"/>
              </a:stretch>
            </a:blipFill>
          </p:spPr>
          <p:txBody>
            <a:bodyPr/>
            <a:lstStyle/>
            <a:p>
              <a:endParaRPr lang="en-GB"/>
            </a:p>
          </p:txBody>
        </p:sp>
      </p:grpSp>
      <p:sp>
        <p:nvSpPr>
          <p:cNvPr id="4" name="TextBox 4"/>
          <p:cNvSpPr txBox="1"/>
          <p:nvPr/>
        </p:nvSpPr>
        <p:spPr>
          <a:xfrm>
            <a:off x="1028700" y="790468"/>
            <a:ext cx="8492747" cy="774987"/>
          </a:xfrm>
          <a:prstGeom prst="rect">
            <a:avLst/>
          </a:prstGeom>
        </p:spPr>
        <p:txBody>
          <a:bodyPr lIns="0" tIns="0" rIns="0" bIns="0" rtlCol="0" anchor="t">
            <a:spAutoFit/>
          </a:bodyPr>
          <a:lstStyle/>
          <a:p>
            <a:pPr algn="l">
              <a:lnSpc>
                <a:spcPts val="6074"/>
              </a:lnSpc>
            </a:pPr>
            <a:r>
              <a:rPr lang="en-US" sz="5522" b="1">
                <a:solidFill>
                  <a:srgbClr val="060C5B"/>
                </a:solidFill>
                <a:latin typeface="Barlow SemiCondensed Bold"/>
                <a:ea typeface="Barlow SemiCondensed Bold"/>
                <a:cs typeface="Barlow SemiCondensed Bold"/>
                <a:sym typeface="Barlow SemiCondensed Bold"/>
              </a:rPr>
              <a:t>GENERAL MANUAL HANDLING</a:t>
            </a:r>
          </a:p>
        </p:txBody>
      </p:sp>
      <p:sp>
        <p:nvSpPr>
          <p:cNvPr id="5" name="TextBox 5"/>
          <p:cNvSpPr txBox="1"/>
          <p:nvPr/>
        </p:nvSpPr>
        <p:spPr>
          <a:xfrm>
            <a:off x="11404078" y="217155"/>
            <a:ext cx="6883922" cy="332740"/>
          </a:xfrm>
          <a:prstGeom prst="rect">
            <a:avLst/>
          </a:prstGeom>
        </p:spPr>
        <p:txBody>
          <a:bodyPr lIns="0" tIns="0" rIns="0" bIns="0" rtlCol="0" anchor="t">
            <a:spAutoFit/>
          </a:bodyPr>
          <a:lstStyle/>
          <a:p>
            <a:pPr algn="ctr">
              <a:lnSpc>
                <a:spcPts val="2480"/>
              </a:lnSpc>
            </a:pPr>
            <a:r>
              <a:rPr lang="en-US" sz="2000" b="1">
                <a:solidFill>
                  <a:srgbClr val="EE4D28"/>
                </a:solidFill>
                <a:latin typeface="Poppins Bold"/>
                <a:ea typeface="Poppins Bold"/>
                <a:cs typeface="Poppins Bold"/>
                <a:sym typeface="Poppins Bold"/>
              </a:rPr>
              <a:t>&lt;Add Details&gt;</a:t>
            </a:r>
            <a:r>
              <a:rPr lang="en-US" sz="2000" b="1">
                <a:solidFill>
                  <a:srgbClr val="060C5B"/>
                </a:solidFill>
                <a:latin typeface="Poppins Bold"/>
                <a:ea typeface="Poppins Bold"/>
                <a:cs typeface="Poppins Bold"/>
                <a:sym typeface="Poppins Bold"/>
              </a:rPr>
              <a:t> Induction Presentation</a:t>
            </a:r>
          </a:p>
        </p:txBody>
      </p:sp>
      <p:sp>
        <p:nvSpPr>
          <p:cNvPr id="6" name="TextBox 6"/>
          <p:cNvSpPr txBox="1"/>
          <p:nvPr/>
        </p:nvSpPr>
        <p:spPr>
          <a:xfrm>
            <a:off x="891066" y="1947402"/>
            <a:ext cx="15741435" cy="7009765"/>
          </a:xfrm>
          <a:prstGeom prst="rect">
            <a:avLst/>
          </a:prstGeom>
        </p:spPr>
        <p:txBody>
          <a:bodyPr lIns="0" tIns="0" rIns="0" bIns="0" rtlCol="0" anchor="t">
            <a:spAutoFit/>
          </a:bodyPr>
          <a:lstStyle/>
          <a:p>
            <a:pPr marL="572134" lvl="1" indent="-286067" algn="l">
              <a:lnSpc>
                <a:spcPts val="3709"/>
              </a:lnSpc>
              <a:buFont typeface="Arial"/>
              <a:buChar char="•"/>
            </a:pPr>
            <a:r>
              <a:rPr lang="en-US" sz="2649">
                <a:solidFill>
                  <a:srgbClr val="060C5B"/>
                </a:solidFill>
                <a:latin typeface="Poppins"/>
                <a:ea typeface="Poppins"/>
                <a:cs typeface="Poppins"/>
                <a:sym typeface="Poppins"/>
              </a:rPr>
              <a:t>Manual handling should be avoided where possible.</a:t>
            </a:r>
          </a:p>
          <a:p>
            <a:pPr algn="l">
              <a:lnSpc>
                <a:spcPts val="3709"/>
              </a:lnSpc>
            </a:pPr>
            <a:endParaRPr lang="en-US" sz="2649">
              <a:solidFill>
                <a:srgbClr val="060C5B"/>
              </a:solidFill>
              <a:latin typeface="Poppins"/>
              <a:ea typeface="Poppins"/>
              <a:cs typeface="Poppins"/>
              <a:sym typeface="Poppins"/>
            </a:endParaRPr>
          </a:p>
          <a:p>
            <a:pPr marL="572134" lvl="1" indent="-286067" algn="l">
              <a:lnSpc>
                <a:spcPts val="3709"/>
              </a:lnSpc>
              <a:buFont typeface="Arial"/>
              <a:buChar char="•"/>
            </a:pPr>
            <a:r>
              <a:rPr lang="en-US" sz="2649">
                <a:solidFill>
                  <a:srgbClr val="060C5B"/>
                </a:solidFill>
                <a:latin typeface="Poppins"/>
                <a:ea typeface="Poppins"/>
                <a:cs typeface="Poppins"/>
                <a:sym typeface="Poppins"/>
              </a:rPr>
              <a:t>Mechanical handling aids should be used where possible.</a:t>
            </a:r>
          </a:p>
          <a:p>
            <a:pPr algn="l">
              <a:lnSpc>
                <a:spcPts val="3709"/>
              </a:lnSpc>
            </a:pPr>
            <a:endParaRPr lang="en-US" sz="2649">
              <a:solidFill>
                <a:srgbClr val="060C5B"/>
              </a:solidFill>
              <a:latin typeface="Poppins"/>
              <a:ea typeface="Poppins"/>
              <a:cs typeface="Poppins"/>
              <a:sym typeface="Poppins"/>
            </a:endParaRPr>
          </a:p>
          <a:p>
            <a:pPr marL="572134" lvl="1" indent="-286067" algn="l">
              <a:lnSpc>
                <a:spcPts val="3709"/>
              </a:lnSpc>
              <a:buFont typeface="Arial"/>
              <a:buChar char="•"/>
            </a:pPr>
            <a:r>
              <a:rPr lang="en-US" sz="2649">
                <a:solidFill>
                  <a:srgbClr val="060C5B"/>
                </a:solidFill>
                <a:latin typeface="Poppins"/>
                <a:ea typeface="Poppins"/>
                <a:cs typeface="Poppins"/>
                <a:sym typeface="Poppins"/>
              </a:rPr>
              <a:t>The weight of loads should be established prior to lifting, with loads broken down into smaller loads where appropriate.</a:t>
            </a:r>
          </a:p>
          <a:p>
            <a:pPr algn="l">
              <a:lnSpc>
                <a:spcPts val="3709"/>
              </a:lnSpc>
            </a:pPr>
            <a:endParaRPr lang="en-US" sz="2649">
              <a:solidFill>
                <a:srgbClr val="060C5B"/>
              </a:solidFill>
              <a:latin typeface="Poppins"/>
              <a:ea typeface="Poppins"/>
              <a:cs typeface="Poppins"/>
              <a:sym typeface="Poppins"/>
            </a:endParaRPr>
          </a:p>
          <a:p>
            <a:pPr marL="572134" lvl="1" indent="-286067" algn="l">
              <a:lnSpc>
                <a:spcPts val="3709"/>
              </a:lnSpc>
              <a:buFont typeface="Arial"/>
              <a:buChar char="•"/>
            </a:pPr>
            <a:r>
              <a:rPr lang="en-US" sz="2649">
                <a:solidFill>
                  <a:srgbClr val="060C5B"/>
                </a:solidFill>
                <a:latin typeface="Poppins"/>
                <a:ea typeface="Poppins"/>
                <a:cs typeface="Poppins"/>
                <a:sym typeface="Poppins"/>
              </a:rPr>
              <a:t>Staff should be trained in good manual handling techniques:</a:t>
            </a:r>
          </a:p>
          <a:p>
            <a:pPr marL="1144269" lvl="2" indent="-381423" algn="l">
              <a:lnSpc>
                <a:spcPts val="3709"/>
              </a:lnSpc>
              <a:buFont typeface="Arial"/>
              <a:buChar char="⚬"/>
            </a:pPr>
            <a:r>
              <a:rPr lang="en-US" sz="2649">
                <a:solidFill>
                  <a:srgbClr val="060C5B"/>
                </a:solidFill>
                <a:latin typeface="Poppins"/>
                <a:ea typeface="Poppins"/>
                <a:cs typeface="Poppins"/>
                <a:sym typeface="Poppins"/>
              </a:rPr>
              <a:t>Keep back straight and maintain good posture</a:t>
            </a:r>
          </a:p>
          <a:p>
            <a:pPr marL="1144269" lvl="2" indent="-381423" algn="l">
              <a:lnSpc>
                <a:spcPts val="3709"/>
              </a:lnSpc>
              <a:buFont typeface="Arial"/>
              <a:buChar char="⚬"/>
            </a:pPr>
            <a:r>
              <a:rPr lang="en-US" sz="2649">
                <a:solidFill>
                  <a:srgbClr val="060C5B"/>
                </a:solidFill>
                <a:latin typeface="Poppins"/>
                <a:ea typeface="Poppins"/>
                <a:cs typeface="Poppins"/>
                <a:sym typeface="Poppins"/>
              </a:rPr>
              <a:t>Use the leg muscles to lift</a:t>
            </a:r>
          </a:p>
          <a:p>
            <a:pPr marL="1144269" lvl="2" indent="-381423" algn="l">
              <a:lnSpc>
                <a:spcPts val="3709"/>
              </a:lnSpc>
              <a:buFont typeface="Arial"/>
              <a:buChar char="⚬"/>
            </a:pPr>
            <a:r>
              <a:rPr lang="en-US" sz="2649">
                <a:solidFill>
                  <a:srgbClr val="060C5B"/>
                </a:solidFill>
                <a:latin typeface="Poppins"/>
                <a:ea typeface="Poppins"/>
                <a:cs typeface="Poppins"/>
                <a:sym typeface="Poppins"/>
              </a:rPr>
              <a:t>Keep the load close to your body</a:t>
            </a:r>
          </a:p>
          <a:p>
            <a:pPr marL="1144269" lvl="2" indent="-381423" algn="l">
              <a:lnSpc>
                <a:spcPts val="3709"/>
              </a:lnSpc>
              <a:buFont typeface="Arial"/>
              <a:buChar char="⚬"/>
            </a:pPr>
            <a:r>
              <a:rPr lang="en-US" sz="2649">
                <a:solidFill>
                  <a:srgbClr val="060C5B"/>
                </a:solidFill>
                <a:latin typeface="Poppins"/>
                <a:ea typeface="Poppins"/>
                <a:cs typeface="Poppins"/>
                <a:sym typeface="Poppins"/>
              </a:rPr>
              <a:t>Use a firm palm grip</a:t>
            </a:r>
          </a:p>
          <a:p>
            <a:pPr marL="1144269" lvl="2" indent="-381423" algn="l">
              <a:lnSpc>
                <a:spcPts val="3709"/>
              </a:lnSpc>
              <a:buFont typeface="Arial"/>
              <a:buChar char="⚬"/>
            </a:pPr>
            <a:r>
              <a:rPr lang="en-US" sz="2649">
                <a:solidFill>
                  <a:srgbClr val="060C5B"/>
                </a:solidFill>
                <a:latin typeface="Poppins"/>
                <a:ea typeface="Poppins"/>
                <a:cs typeface="Poppins"/>
                <a:sym typeface="Poppins"/>
              </a:rPr>
              <a:t>Keep elbows tucked into the body</a:t>
            </a:r>
          </a:p>
          <a:p>
            <a:pPr marL="1144269" lvl="2" indent="-381423" algn="l">
              <a:lnSpc>
                <a:spcPts val="3709"/>
              </a:lnSpc>
              <a:buFont typeface="Arial"/>
              <a:buChar char="⚬"/>
            </a:pPr>
            <a:r>
              <a:rPr lang="en-US" sz="2649">
                <a:solidFill>
                  <a:srgbClr val="060C5B"/>
                </a:solidFill>
                <a:latin typeface="Poppins"/>
                <a:ea typeface="Poppins"/>
                <a:cs typeface="Poppins"/>
                <a:sym typeface="Poppins"/>
              </a:rPr>
              <a:t>Position feet to provide a stable base</a:t>
            </a:r>
          </a:p>
          <a:p>
            <a:pPr algn="l">
              <a:lnSpc>
                <a:spcPts val="3709"/>
              </a:lnSpc>
            </a:pPr>
            <a:endParaRPr lang="en-US" sz="2649">
              <a:solidFill>
                <a:srgbClr val="060C5B"/>
              </a:solidFill>
              <a:latin typeface="Poppins"/>
              <a:ea typeface="Poppins"/>
              <a:cs typeface="Poppins"/>
              <a:sym typeface="Poppins"/>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a:xfrm>
            <a:off x="-6454060" y="-550481"/>
            <a:ext cx="17287494" cy="11774314"/>
            <a:chOff x="0" y="0"/>
            <a:chExt cx="5475623" cy="3729384"/>
          </a:xfrm>
        </p:grpSpPr>
        <p:sp>
          <p:nvSpPr>
            <p:cNvPr id="3" name="Freeform 3"/>
            <p:cNvSpPr/>
            <p:nvPr/>
          </p:nvSpPr>
          <p:spPr>
            <a:xfrm>
              <a:off x="0" y="0"/>
              <a:ext cx="5475623" cy="3729384"/>
            </a:xfrm>
            <a:custGeom>
              <a:avLst/>
              <a:gdLst/>
              <a:ahLst/>
              <a:cxnLst/>
              <a:rect l="l" t="t" r="r" b="b"/>
              <a:pathLst>
                <a:path w="5475623" h="3729384">
                  <a:moveTo>
                    <a:pt x="3322462" y="3729384"/>
                  </a:moveTo>
                  <a:lnTo>
                    <a:pt x="0" y="3729384"/>
                  </a:lnTo>
                  <a:lnTo>
                    <a:pt x="2153161" y="0"/>
                  </a:lnTo>
                  <a:lnTo>
                    <a:pt x="5475623" y="0"/>
                  </a:lnTo>
                  <a:lnTo>
                    <a:pt x="3322462" y="3729384"/>
                  </a:lnTo>
                  <a:close/>
                </a:path>
              </a:pathLst>
            </a:custGeom>
            <a:solidFill>
              <a:srgbClr val="192730"/>
            </a:solidFill>
          </p:spPr>
          <p:txBody>
            <a:bodyPr/>
            <a:lstStyle/>
            <a:p>
              <a:endParaRPr lang="en-GB"/>
            </a:p>
          </p:txBody>
        </p:sp>
        <p:sp>
          <p:nvSpPr>
            <p:cNvPr id="4" name="Freeform 4"/>
            <p:cNvSpPr/>
            <p:nvPr/>
          </p:nvSpPr>
          <p:spPr>
            <a:xfrm>
              <a:off x="0" y="0"/>
              <a:ext cx="5475623" cy="3729384"/>
            </a:xfrm>
            <a:custGeom>
              <a:avLst/>
              <a:gdLst/>
              <a:ahLst/>
              <a:cxnLst/>
              <a:rect l="l" t="t" r="r" b="b"/>
              <a:pathLst>
                <a:path w="5475623" h="3729384">
                  <a:moveTo>
                    <a:pt x="3322462" y="3729384"/>
                  </a:moveTo>
                  <a:lnTo>
                    <a:pt x="0" y="3729384"/>
                  </a:lnTo>
                  <a:lnTo>
                    <a:pt x="2153161" y="0"/>
                  </a:lnTo>
                  <a:lnTo>
                    <a:pt x="5475623" y="0"/>
                  </a:lnTo>
                  <a:lnTo>
                    <a:pt x="3322462" y="3729384"/>
                  </a:lnTo>
                  <a:close/>
                </a:path>
              </a:pathLst>
            </a:custGeom>
            <a:solidFill>
              <a:srgbClr val="C0CBD3"/>
            </a:solidFill>
            <a:ln w="12700">
              <a:solidFill>
                <a:srgbClr val="000000"/>
              </a:solidFill>
            </a:ln>
          </p:spPr>
          <p:txBody>
            <a:bodyPr/>
            <a:lstStyle/>
            <a:p>
              <a:endParaRPr lang="en-GB"/>
            </a:p>
          </p:txBody>
        </p:sp>
      </p:grpSp>
      <p:grpSp>
        <p:nvGrpSpPr>
          <p:cNvPr id="5" name="Group 5"/>
          <p:cNvGrpSpPr/>
          <p:nvPr/>
        </p:nvGrpSpPr>
        <p:grpSpPr>
          <a:xfrm>
            <a:off x="270981" y="377782"/>
            <a:ext cx="4084009" cy="6420115"/>
            <a:chOff x="0" y="0"/>
            <a:chExt cx="5445345" cy="8560154"/>
          </a:xfrm>
        </p:grpSpPr>
        <p:pic>
          <p:nvPicPr>
            <p:cNvPr id="6" name="Picture 6"/>
            <p:cNvPicPr>
              <a:picLocks noChangeAspect="1"/>
            </p:cNvPicPr>
            <p:nvPr/>
          </p:nvPicPr>
          <p:blipFill>
            <a:blip r:embed="rId2"/>
            <a:srcRect l="28809" r="28809"/>
            <a:stretch>
              <a:fillRect/>
            </a:stretch>
          </p:blipFill>
          <p:spPr>
            <a:xfrm>
              <a:off x="0" y="0"/>
              <a:ext cx="5445345" cy="8560154"/>
            </a:xfrm>
            <a:prstGeom prst="rect">
              <a:avLst/>
            </a:prstGeom>
          </p:spPr>
        </p:pic>
      </p:grpSp>
      <p:grpSp>
        <p:nvGrpSpPr>
          <p:cNvPr id="7" name="Group 7"/>
          <p:cNvGrpSpPr/>
          <p:nvPr/>
        </p:nvGrpSpPr>
        <p:grpSpPr>
          <a:xfrm>
            <a:off x="4660289" y="1028700"/>
            <a:ext cx="4084009" cy="6364054"/>
            <a:chOff x="0" y="0"/>
            <a:chExt cx="5445345" cy="8485405"/>
          </a:xfrm>
        </p:grpSpPr>
        <p:pic>
          <p:nvPicPr>
            <p:cNvPr id="8" name="Picture 8"/>
            <p:cNvPicPr>
              <a:picLocks noChangeAspect="1"/>
            </p:cNvPicPr>
            <p:nvPr/>
          </p:nvPicPr>
          <p:blipFill>
            <a:blip r:embed="rId3"/>
            <a:srcRect l="28608" r="28608"/>
            <a:stretch>
              <a:fillRect/>
            </a:stretch>
          </p:blipFill>
          <p:spPr>
            <a:xfrm>
              <a:off x="0" y="0"/>
              <a:ext cx="5445345" cy="8485405"/>
            </a:xfrm>
            <a:prstGeom prst="rect">
              <a:avLst/>
            </a:prstGeom>
          </p:spPr>
        </p:pic>
      </p:grpSp>
      <p:sp>
        <p:nvSpPr>
          <p:cNvPr id="9" name="Freeform 9"/>
          <p:cNvSpPr/>
          <p:nvPr/>
        </p:nvSpPr>
        <p:spPr>
          <a:xfrm>
            <a:off x="12820767" y="8049995"/>
            <a:ext cx="244713" cy="248325"/>
          </a:xfrm>
          <a:custGeom>
            <a:avLst/>
            <a:gdLst/>
            <a:ahLst/>
            <a:cxnLst/>
            <a:rect l="l" t="t" r="r" b="b"/>
            <a:pathLst>
              <a:path w="244713" h="248325">
                <a:moveTo>
                  <a:pt x="0" y="0"/>
                </a:moveTo>
                <a:lnTo>
                  <a:pt x="244713" y="0"/>
                </a:lnTo>
                <a:lnTo>
                  <a:pt x="244713" y="248325"/>
                </a:lnTo>
                <a:lnTo>
                  <a:pt x="0" y="248325"/>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10" name="TextBox 10"/>
          <p:cNvSpPr txBox="1"/>
          <p:nvPr/>
        </p:nvSpPr>
        <p:spPr>
          <a:xfrm>
            <a:off x="10144107" y="1534469"/>
            <a:ext cx="7461946" cy="774987"/>
          </a:xfrm>
          <a:prstGeom prst="rect">
            <a:avLst/>
          </a:prstGeom>
        </p:spPr>
        <p:txBody>
          <a:bodyPr lIns="0" tIns="0" rIns="0" bIns="0" rtlCol="0" anchor="t">
            <a:spAutoFit/>
          </a:bodyPr>
          <a:lstStyle/>
          <a:p>
            <a:pPr algn="just">
              <a:lnSpc>
                <a:spcPts val="6074"/>
              </a:lnSpc>
            </a:pPr>
            <a:r>
              <a:rPr lang="en-US" sz="5522" b="1">
                <a:solidFill>
                  <a:srgbClr val="060C5B"/>
                </a:solidFill>
                <a:latin typeface="Barlow SemiCondensed Bold"/>
                <a:ea typeface="Barlow SemiCondensed Bold"/>
                <a:cs typeface="Barlow SemiCondensed Bold"/>
                <a:sym typeface="Barlow SemiCondensed Bold"/>
              </a:rPr>
              <a:t>HAZARDOUS SUBSTANCES</a:t>
            </a:r>
          </a:p>
        </p:txBody>
      </p:sp>
      <p:sp>
        <p:nvSpPr>
          <p:cNvPr id="11" name="TextBox 11"/>
          <p:cNvSpPr txBox="1"/>
          <p:nvPr/>
        </p:nvSpPr>
        <p:spPr>
          <a:xfrm>
            <a:off x="9463335" y="2647381"/>
            <a:ext cx="8326802" cy="5302389"/>
          </a:xfrm>
          <a:prstGeom prst="rect">
            <a:avLst/>
          </a:prstGeom>
        </p:spPr>
        <p:txBody>
          <a:bodyPr lIns="0" tIns="0" rIns="0" bIns="0" rtlCol="0" anchor="t">
            <a:spAutoFit/>
          </a:bodyPr>
          <a:lstStyle/>
          <a:p>
            <a:pPr algn="l">
              <a:lnSpc>
                <a:spcPts val="3709"/>
              </a:lnSpc>
            </a:pPr>
            <a:r>
              <a:rPr lang="en-US" sz="2649">
                <a:solidFill>
                  <a:srgbClr val="050B5B"/>
                </a:solidFill>
                <a:latin typeface="Poppins"/>
                <a:ea typeface="Poppins"/>
                <a:cs typeface="Poppins"/>
                <a:sym typeface="Poppins"/>
              </a:rPr>
              <a:t>COSHH Assessments and Manufacturers Hazard Data Sheets should be available for all hazardous substances. Only the required amounts should be brought to site.</a:t>
            </a:r>
          </a:p>
          <a:p>
            <a:pPr algn="l">
              <a:lnSpc>
                <a:spcPts val="2869"/>
              </a:lnSpc>
            </a:pPr>
            <a:endParaRPr lang="en-US" sz="2649">
              <a:solidFill>
                <a:srgbClr val="050B5B"/>
              </a:solidFill>
              <a:latin typeface="Poppins"/>
              <a:ea typeface="Poppins"/>
              <a:cs typeface="Poppins"/>
              <a:sym typeface="Poppins"/>
            </a:endParaRPr>
          </a:p>
          <a:p>
            <a:pPr algn="l">
              <a:lnSpc>
                <a:spcPts val="3709"/>
              </a:lnSpc>
            </a:pPr>
            <a:r>
              <a:rPr lang="en-US" sz="2649">
                <a:solidFill>
                  <a:srgbClr val="050B5B"/>
                </a:solidFill>
                <a:latin typeface="Poppins"/>
                <a:ea typeface="Poppins"/>
                <a:cs typeface="Poppins"/>
                <a:sym typeface="Poppins"/>
              </a:rPr>
              <a:t>Appropriate arrangements should be in place for:</a:t>
            </a:r>
          </a:p>
          <a:p>
            <a:pPr marL="572134" lvl="1" indent="-286067" algn="l">
              <a:lnSpc>
                <a:spcPts val="3709"/>
              </a:lnSpc>
              <a:buFont typeface="Arial"/>
              <a:buChar char="•"/>
            </a:pPr>
            <a:r>
              <a:rPr lang="en-US" sz="2649">
                <a:solidFill>
                  <a:srgbClr val="050B5B"/>
                </a:solidFill>
                <a:latin typeface="Poppins"/>
                <a:ea typeface="Poppins"/>
                <a:cs typeface="Poppins"/>
                <a:sym typeface="Poppins"/>
              </a:rPr>
              <a:t>Storage</a:t>
            </a:r>
          </a:p>
          <a:p>
            <a:pPr marL="572134" lvl="1" indent="-286067" algn="l">
              <a:lnSpc>
                <a:spcPts val="3709"/>
              </a:lnSpc>
              <a:buFont typeface="Arial"/>
              <a:buChar char="•"/>
            </a:pPr>
            <a:r>
              <a:rPr lang="en-US" sz="2649">
                <a:solidFill>
                  <a:srgbClr val="050B5B"/>
                </a:solidFill>
                <a:latin typeface="Poppins"/>
                <a:ea typeface="Poppins"/>
                <a:cs typeface="Poppins"/>
                <a:sym typeface="Poppins"/>
              </a:rPr>
              <a:t>Use</a:t>
            </a:r>
          </a:p>
          <a:p>
            <a:pPr marL="572134" lvl="1" indent="-286067" algn="l">
              <a:lnSpc>
                <a:spcPts val="3709"/>
              </a:lnSpc>
              <a:buFont typeface="Arial"/>
              <a:buChar char="•"/>
            </a:pPr>
            <a:r>
              <a:rPr lang="en-US" sz="2649">
                <a:solidFill>
                  <a:srgbClr val="050B5B"/>
                </a:solidFill>
                <a:latin typeface="Poppins"/>
                <a:ea typeface="Poppins"/>
                <a:cs typeface="Poppins"/>
                <a:sym typeface="Poppins"/>
              </a:rPr>
              <a:t>Spillages</a:t>
            </a:r>
          </a:p>
          <a:p>
            <a:pPr marL="572134" lvl="1" indent="-286067" algn="l">
              <a:lnSpc>
                <a:spcPts val="3709"/>
              </a:lnSpc>
              <a:buFont typeface="Arial"/>
              <a:buChar char="•"/>
            </a:pPr>
            <a:r>
              <a:rPr lang="en-US" sz="2649">
                <a:solidFill>
                  <a:srgbClr val="050B5B"/>
                </a:solidFill>
                <a:latin typeface="Poppins"/>
                <a:ea typeface="Poppins"/>
                <a:cs typeface="Poppins"/>
                <a:sym typeface="Poppins"/>
              </a:rPr>
              <a:t>Disposal</a:t>
            </a:r>
          </a:p>
          <a:p>
            <a:pPr algn="l">
              <a:lnSpc>
                <a:spcPts val="2869"/>
              </a:lnSpc>
            </a:pPr>
            <a:endParaRPr lang="en-US" sz="2649">
              <a:solidFill>
                <a:srgbClr val="050B5B"/>
              </a:solidFill>
              <a:latin typeface="Poppins"/>
              <a:ea typeface="Poppins"/>
              <a:cs typeface="Poppins"/>
              <a:sym typeface="Poppins"/>
            </a:endParaRPr>
          </a:p>
          <a:p>
            <a:pPr algn="l">
              <a:lnSpc>
                <a:spcPts val="2869"/>
              </a:lnSpc>
            </a:pPr>
            <a:endParaRPr lang="en-US" sz="2649">
              <a:solidFill>
                <a:srgbClr val="050B5B"/>
              </a:solidFill>
              <a:latin typeface="Poppins"/>
              <a:ea typeface="Poppins"/>
              <a:cs typeface="Poppins"/>
              <a:sym typeface="Poppins"/>
            </a:endParaRPr>
          </a:p>
        </p:txBody>
      </p:sp>
      <p:sp>
        <p:nvSpPr>
          <p:cNvPr id="12" name="TextBox 12"/>
          <p:cNvSpPr txBox="1"/>
          <p:nvPr/>
        </p:nvSpPr>
        <p:spPr>
          <a:xfrm>
            <a:off x="10906215" y="349207"/>
            <a:ext cx="6883922" cy="332740"/>
          </a:xfrm>
          <a:prstGeom prst="rect">
            <a:avLst/>
          </a:prstGeom>
        </p:spPr>
        <p:txBody>
          <a:bodyPr lIns="0" tIns="0" rIns="0" bIns="0" rtlCol="0" anchor="t">
            <a:spAutoFit/>
          </a:bodyPr>
          <a:lstStyle/>
          <a:p>
            <a:pPr algn="ctr">
              <a:lnSpc>
                <a:spcPts val="2480"/>
              </a:lnSpc>
            </a:pPr>
            <a:r>
              <a:rPr lang="en-US" sz="2000" b="1">
                <a:solidFill>
                  <a:srgbClr val="EE4D28"/>
                </a:solidFill>
                <a:latin typeface="Poppins Bold"/>
                <a:ea typeface="Poppins Bold"/>
                <a:cs typeface="Poppins Bold"/>
                <a:sym typeface="Poppins Bold"/>
              </a:rPr>
              <a:t>&lt;Add Details&gt; </a:t>
            </a:r>
            <a:r>
              <a:rPr lang="en-US" sz="2000" b="1">
                <a:solidFill>
                  <a:srgbClr val="060C5B"/>
                </a:solidFill>
                <a:latin typeface="Poppins Bold"/>
                <a:ea typeface="Poppins Bold"/>
                <a:cs typeface="Poppins Bold"/>
                <a:sym typeface="Poppins Bold"/>
              </a:rPr>
              <a:t>Induction Presentation</a:t>
            </a:r>
          </a:p>
        </p:txBody>
      </p:sp>
      <p:sp>
        <p:nvSpPr>
          <p:cNvPr id="13" name="TextBox 13"/>
          <p:cNvSpPr txBox="1"/>
          <p:nvPr/>
        </p:nvSpPr>
        <p:spPr>
          <a:xfrm>
            <a:off x="5957433" y="8222120"/>
            <a:ext cx="11648620" cy="1409065"/>
          </a:xfrm>
          <a:prstGeom prst="rect">
            <a:avLst/>
          </a:prstGeom>
        </p:spPr>
        <p:txBody>
          <a:bodyPr lIns="0" tIns="0" rIns="0" bIns="0" rtlCol="0" anchor="t">
            <a:spAutoFit/>
          </a:bodyPr>
          <a:lstStyle/>
          <a:p>
            <a:pPr algn="l">
              <a:lnSpc>
                <a:spcPts val="3709"/>
              </a:lnSpc>
            </a:pPr>
            <a:r>
              <a:rPr lang="en-US" sz="2649">
                <a:solidFill>
                  <a:srgbClr val="060C5B"/>
                </a:solidFill>
                <a:latin typeface="Poppins"/>
                <a:ea typeface="Poppins"/>
                <a:cs typeface="Poppins"/>
                <a:sym typeface="Poppins"/>
              </a:rPr>
              <a:t>Wood dust is a hazardous substance that causes nasal cancer and occupational asthma. There should be no dry sweeping of wood dust and tools should have appropriate extraction.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678420" y="635953"/>
            <a:ext cx="3110657" cy="943737"/>
          </a:xfrm>
          <a:prstGeom prst="rect">
            <a:avLst/>
          </a:prstGeom>
        </p:spPr>
        <p:txBody>
          <a:bodyPr lIns="0" tIns="0" rIns="0" bIns="0" rtlCol="0" anchor="t">
            <a:spAutoFit/>
          </a:bodyPr>
          <a:lstStyle/>
          <a:p>
            <a:pPr algn="ctr">
              <a:lnSpc>
                <a:spcPts val="7307"/>
              </a:lnSpc>
            </a:pPr>
            <a:r>
              <a:rPr lang="en-US" sz="5220" b="1">
                <a:solidFill>
                  <a:srgbClr val="060C5B"/>
                </a:solidFill>
                <a:latin typeface="Poppins Bold"/>
                <a:ea typeface="Poppins Bold"/>
                <a:cs typeface="Poppins Bold"/>
                <a:sym typeface="Poppins Bold"/>
              </a:rPr>
              <a:t>VEHICLES</a:t>
            </a:r>
          </a:p>
        </p:txBody>
      </p:sp>
      <p:sp>
        <p:nvSpPr>
          <p:cNvPr id="3" name="TextBox 3"/>
          <p:cNvSpPr txBox="1"/>
          <p:nvPr/>
        </p:nvSpPr>
        <p:spPr>
          <a:xfrm>
            <a:off x="828341" y="2047096"/>
            <a:ext cx="15420906" cy="6543040"/>
          </a:xfrm>
          <a:prstGeom prst="rect">
            <a:avLst/>
          </a:prstGeom>
        </p:spPr>
        <p:txBody>
          <a:bodyPr lIns="0" tIns="0" rIns="0" bIns="0" rtlCol="0" anchor="t">
            <a:spAutoFit/>
          </a:bodyPr>
          <a:lstStyle/>
          <a:p>
            <a:pPr marL="572134" lvl="1" indent="-286067" algn="l">
              <a:lnSpc>
                <a:spcPts val="3709"/>
              </a:lnSpc>
              <a:spcBef>
                <a:spcPct val="0"/>
              </a:spcBef>
              <a:buFont typeface="Arial"/>
              <a:buChar char="•"/>
            </a:pPr>
            <a:r>
              <a:rPr lang="en-US" sz="2649" b="1" u="none" strike="noStrike">
                <a:solidFill>
                  <a:srgbClr val="050B5B"/>
                </a:solidFill>
                <a:latin typeface="Poppins Bold"/>
                <a:ea typeface="Poppins Bold"/>
                <a:cs typeface="Poppins Bold"/>
                <a:sym typeface="Poppins Bold"/>
              </a:rPr>
              <a:t>Speed limits: </a:t>
            </a:r>
            <a:r>
              <a:rPr lang="en-US" sz="2649" u="none" strike="noStrike">
                <a:solidFill>
                  <a:srgbClr val="EE4D28"/>
                </a:solidFill>
                <a:latin typeface="Poppins"/>
                <a:ea typeface="Poppins"/>
                <a:cs typeface="Poppins"/>
                <a:sym typeface="Poppins"/>
              </a:rPr>
              <a:t>&lt;add details&gt;</a:t>
            </a:r>
          </a:p>
          <a:p>
            <a:pPr algn="l">
              <a:lnSpc>
                <a:spcPts val="3709"/>
              </a:lnSpc>
              <a:spcBef>
                <a:spcPct val="0"/>
              </a:spcBef>
            </a:pPr>
            <a:endParaRPr lang="en-US" sz="2649" u="none" strike="noStrike">
              <a:solidFill>
                <a:srgbClr val="EE4D28"/>
              </a:solidFill>
              <a:latin typeface="Poppins"/>
              <a:ea typeface="Poppins"/>
              <a:cs typeface="Poppins"/>
              <a:sym typeface="Poppins"/>
            </a:endParaRPr>
          </a:p>
          <a:p>
            <a:pPr marL="572134" lvl="1" indent="-286067" algn="l">
              <a:lnSpc>
                <a:spcPts val="3709"/>
              </a:lnSpc>
              <a:spcBef>
                <a:spcPct val="0"/>
              </a:spcBef>
              <a:buFont typeface="Arial"/>
              <a:buChar char="•"/>
            </a:pPr>
            <a:r>
              <a:rPr lang="en-US" sz="2649" b="1" u="none" strike="noStrike">
                <a:solidFill>
                  <a:srgbClr val="050B5B"/>
                </a:solidFill>
                <a:latin typeface="Poppins Bold"/>
                <a:ea typeface="Poppins Bold"/>
                <a:cs typeface="Poppins Bold"/>
                <a:sym typeface="Poppins Bold"/>
              </a:rPr>
              <a:t>Parking areas: </a:t>
            </a:r>
            <a:r>
              <a:rPr lang="en-US" sz="2649" u="none" strike="noStrike">
                <a:solidFill>
                  <a:srgbClr val="FF3131"/>
                </a:solidFill>
                <a:latin typeface="Poppins"/>
                <a:ea typeface="Poppins"/>
                <a:cs typeface="Poppins"/>
                <a:sym typeface="Poppins"/>
              </a:rPr>
              <a:t>&lt;add details&gt;</a:t>
            </a:r>
          </a:p>
          <a:p>
            <a:pPr algn="l">
              <a:lnSpc>
                <a:spcPts val="3709"/>
              </a:lnSpc>
              <a:spcBef>
                <a:spcPct val="0"/>
              </a:spcBef>
            </a:pPr>
            <a:endParaRPr lang="en-US" sz="2649" u="none" strike="noStrike">
              <a:solidFill>
                <a:srgbClr val="FF3131"/>
              </a:solidFill>
              <a:latin typeface="Poppins"/>
              <a:ea typeface="Poppins"/>
              <a:cs typeface="Poppins"/>
              <a:sym typeface="Poppins"/>
            </a:endParaRPr>
          </a:p>
          <a:p>
            <a:pPr marL="572134" lvl="1" indent="-286067" algn="l">
              <a:lnSpc>
                <a:spcPts val="3709"/>
              </a:lnSpc>
              <a:spcBef>
                <a:spcPct val="0"/>
              </a:spcBef>
              <a:buFont typeface="Arial"/>
              <a:buChar char="•"/>
            </a:pPr>
            <a:r>
              <a:rPr lang="en-US" sz="2649" b="1" u="none" strike="noStrike">
                <a:solidFill>
                  <a:srgbClr val="050B5B"/>
                </a:solidFill>
                <a:latin typeface="Poppins Bold"/>
                <a:ea typeface="Poppins Bold"/>
                <a:cs typeface="Poppins Bold"/>
                <a:sym typeface="Poppins Bold"/>
              </a:rPr>
              <a:t>Driver training / tractor and machinery use: </a:t>
            </a:r>
            <a:r>
              <a:rPr lang="en-US" sz="2649" u="none" strike="noStrike">
                <a:solidFill>
                  <a:srgbClr val="FF3131"/>
                </a:solidFill>
                <a:latin typeface="Poppins"/>
                <a:ea typeface="Poppins"/>
                <a:cs typeface="Poppins"/>
                <a:sym typeface="Poppins"/>
              </a:rPr>
              <a:t>&lt;add details&gt;</a:t>
            </a:r>
          </a:p>
          <a:p>
            <a:pPr algn="l">
              <a:lnSpc>
                <a:spcPts val="3709"/>
              </a:lnSpc>
              <a:spcBef>
                <a:spcPct val="0"/>
              </a:spcBef>
            </a:pPr>
            <a:endParaRPr lang="en-US" sz="2649" u="none" strike="noStrike">
              <a:solidFill>
                <a:srgbClr val="FF3131"/>
              </a:solidFill>
              <a:latin typeface="Poppins"/>
              <a:ea typeface="Poppins"/>
              <a:cs typeface="Poppins"/>
              <a:sym typeface="Poppins"/>
            </a:endParaRPr>
          </a:p>
          <a:p>
            <a:pPr marL="572134" lvl="1" indent="-286067" algn="l">
              <a:lnSpc>
                <a:spcPts val="3709"/>
              </a:lnSpc>
              <a:spcBef>
                <a:spcPct val="0"/>
              </a:spcBef>
              <a:buFont typeface="Arial"/>
              <a:buChar char="•"/>
            </a:pPr>
            <a:r>
              <a:rPr lang="en-US" sz="2649" b="1" u="none" strike="noStrike">
                <a:solidFill>
                  <a:srgbClr val="050B5B"/>
                </a:solidFill>
                <a:latin typeface="Poppins Bold"/>
                <a:ea typeface="Poppins Bold"/>
                <a:cs typeface="Poppins Bold"/>
                <a:sym typeface="Poppins Bold"/>
              </a:rPr>
              <a:t>Engine noise/idling: </a:t>
            </a:r>
            <a:r>
              <a:rPr lang="en-US" sz="2649" u="none" strike="noStrike">
                <a:solidFill>
                  <a:srgbClr val="050B5B"/>
                </a:solidFill>
                <a:latin typeface="Poppins"/>
                <a:ea typeface="Poppins"/>
                <a:cs typeface="Poppins"/>
                <a:sym typeface="Poppins"/>
              </a:rPr>
              <a:t>Engines should be switched off when parked.</a:t>
            </a:r>
          </a:p>
          <a:p>
            <a:pPr algn="l">
              <a:lnSpc>
                <a:spcPts val="3709"/>
              </a:lnSpc>
              <a:spcBef>
                <a:spcPct val="0"/>
              </a:spcBef>
            </a:pPr>
            <a:endParaRPr lang="en-US" sz="2649" u="none" strike="noStrike">
              <a:solidFill>
                <a:srgbClr val="050B5B"/>
              </a:solidFill>
              <a:latin typeface="Poppins"/>
              <a:ea typeface="Poppins"/>
              <a:cs typeface="Poppins"/>
              <a:sym typeface="Poppins"/>
            </a:endParaRPr>
          </a:p>
          <a:p>
            <a:pPr marL="572134" lvl="1" indent="-286067" algn="l">
              <a:lnSpc>
                <a:spcPts val="3709"/>
              </a:lnSpc>
              <a:spcBef>
                <a:spcPct val="0"/>
              </a:spcBef>
              <a:buFont typeface="Arial"/>
              <a:buChar char="•"/>
            </a:pPr>
            <a:r>
              <a:rPr lang="en-US" sz="2649" b="1" u="none" strike="noStrike">
                <a:solidFill>
                  <a:srgbClr val="050B5B"/>
                </a:solidFill>
                <a:latin typeface="Poppins Bold"/>
                <a:ea typeface="Poppins Bold"/>
                <a:cs typeface="Poppins Bold"/>
                <a:sym typeface="Poppins Bold"/>
              </a:rPr>
              <a:t>Horse transportation: </a:t>
            </a:r>
            <a:r>
              <a:rPr lang="en-US" sz="2649" u="none" strike="noStrike">
                <a:solidFill>
                  <a:srgbClr val="060C5B"/>
                </a:solidFill>
                <a:latin typeface="Poppins"/>
                <a:ea typeface="Poppins"/>
                <a:cs typeface="Poppins"/>
                <a:sym typeface="Poppins"/>
              </a:rPr>
              <a:t>Payloads must not be exceeded.</a:t>
            </a:r>
            <a:r>
              <a:rPr lang="en-US" sz="2649" u="none" strike="noStrike">
                <a:solidFill>
                  <a:srgbClr val="FF3131"/>
                </a:solidFill>
                <a:latin typeface="Poppins"/>
                <a:ea typeface="Poppins"/>
                <a:cs typeface="Poppins"/>
                <a:sym typeface="Poppins"/>
              </a:rPr>
              <a:t>&lt;add details&gt;</a:t>
            </a:r>
          </a:p>
          <a:p>
            <a:pPr algn="l">
              <a:lnSpc>
                <a:spcPts val="3709"/>
              </a:lnSpc>
              <a:spcBef>
                <a:spcPct val="0"/>
              </a:spcBef>
            </a:pPr>
            <a:endParaRPr lang="en-US" sz="2649" u="none" strike="noStrike">
              <a:solidFill>
                <a:srgbClr val="FF3131"/>
              </a:solidFill>
              <a:latin typeface="Poppins"/>
              <a:ea typeface="Poppins"/>
              <a:cs typeface="Poppins"/>
              <a:sym typeface="Poppins"/>
            </a:endParaRPr>
          </a:p>
          <a:p>
            <a:pPr marL="572134" lvl="1" indent="-286067" algn="l">
              <a:lnSpc>
                <a:spcPts val="3709"/>
              </a:lnSpc>
              <a:spcBef>
                <a:spcPct val="0"/>
              </a:spcBef>
              <a:buFont typeface="Arial"/>
              <a:buChar char="•"/>
            </a:pPr>
            <a:r>
              <a:rPr lang="en-US" sz="2649" b="1" u="none" strike="noStrike">
                <a:solidFill>
                  <a:srgbClr val="050B5B"/>
                </a:solidFill>
                <a:latin typeface="Poppins Bold"/>
                <a:ea typeface="Poppins Bold"/>
                <a:cs typeface="Poppins Bold"/>
                <a:sym typeface="Poppins Bold"/>
              </a:rPr>
              <a:t>Reversing vehicles: </a:t>
            </a:r>
            <a:r>
              <a:rPr lang="en-US" sz="2649" u="none" strike="noStrike">
                <a:solidFill>
                  <a:srgbClr val="050B5B"/>
                </a:solidFill>
                <a:latin typeface="Poppins"/>
                <a:ea typeface="Poppins"/>
                <a:cs typeface="Poppins"/>
                <a:sym typeface="Poppins"/>
              </a:rPr>
              <a:t>All reversing lorries should have a banks person.</a:t>
            </a:r>
          </a:p>
          <a:p>
            <a:pPr algn="l">
              <a:lnSpc>
                <a:spcPts val="3709"/>
              </a:lnSpc>
              <a:spcBef>
                <a:spcPct val="0"/>
              </a:spcBef>
            </a:pPr>
            <a:endParaRPr lang="en-US" sz="2649" u="none" strike="noStrike">
              <a:solidFill>
                <a:srgbClr val="050B5B"/>
              </a:solidFill>
              <a:latin typeface="Poppins"/>
              <a:ea typeface="Poppins"/>
              <a:cs typeface="Poppins"/>
              <a:sym typeface="Poppins"/>
            </a:endParaRPr>
          </a:p>
          <a:p>
            <a:pPr marL="572134" lvl="1" indent="-286067" algn="l">
              <a:lnSpc>
                <a:spcPts val="3709"/>
              </a:lnSpc>
              <a:spcBef>
                <a:spcPct val="0"/>
              </a:spcBef>
              <a:buFont typeface="Arial"/>
              <a:buChar char="•"/>
            </a:pPr>
            <a:r>
              <a:rPr lang="en-US" sz="2649" b="1" u="none" strike="noStrike">
                <a:solidFill>
                  <a:srgbClr val="050B5B"/>
                </a:solidFill>
                <a:latin typeface="Poppins Bold"/>
                <a:ea typeface="Poppins Bold"/>
                <a:cs typeface="Poppins Bold"/>
                <a:sym typeface="Poppins Bold"/>
              </a:rPr>
              <a:t>Maintenance logs: </a:t>
            </a:r>
            <a:r>
              <a:rPr lang="en-US" sz="2649" u="none" strike="noStrike">
                <a:solidFill>
                  <a:srgbClr val="050B5B"/>
                </a:solidFill>
                <a:latin typeface="Poppins"/>
                <a:ea typeface="Poppins"/>
                <a:cs typeface="Poppins"/>
                <a:sym typeface="Poppins"/>
              </a:rPr>
              <a:t>Maintenance logs are located </a:t>
            </a:r>
            <a:r>
              <a:rPr lang="en-US" sz="2649" u="none" strike="noStrike">
                <a:solidFill>
                  <a:srgbClr val="FF3131"/>
                </a:solidFill>
                <a:latin typeface="Poppins"/>
                <a:ea typeface="Poppins"/>
                <a:cs typeface="Poppins"/>
                <a:sym typeface="Poppins"/>
              </a:rPr>
              <a:t>&lt;add details&gt;</a:t>
            </a:r>
          </a:p>
          <a:p>
            <a:pPr algn="l">
              <a:lnSpc>
                <a:spcPts val="3709"/>
              </a:lnSpc>
              <a:spcBef>
                <a:spcPct val="0"/>
              </a:spcBef>
            </a:pPr>
            <a:endParaRPr lang="en-US" sz="2649" u="none" strike="noStrike">
              <a:solidFill>
                <a:srgbClr val="FF3131"/>
              </a:solidFill>
              <a:latin typeface="Poppins"/>
              <a:ea typeface="Poppins"/>
              <a:cs typeface="Poppins"/>
              <a:sym typeface="Poppins"/>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4663057" y="480483"/>
            <a:ext cx="3064873" cy="3154997"/>
            <a:chOff x="0" y="0"/>
            <a:chExt cx="474829" cy="488792"/>
          </a:xfrm>
        </p:grpSpPr>
        <p:sp>
          <p:nvSpPr>
            <p:cNvPr id="3" name="Freeform 3"/>
            <p:cNvSpPr/>
            <p:nvPr/>
          </p:nvSpPr>
          <p:spPr>
            <a:xfrm>
              <a:off x="0" y="0"/>
              <a:ext cx="474829" cy="488792"/>
            </a:xfrm>
            <a:custGeom>
              <a:avLst/>
              <a:gdLst/>
              <a:ahLst/>
              <a:cxnLst/>
              <a:rect l="l" t="t" r="r" b="b"/>
              <a:pathLst>
                <a:path w="474829" h="488792">
                  <a:moveTo>
                    <a:pt x="237415" y="0"/>
                  </a:moveTo>
                  <a:cubicBezTo>
                    <a:pt x="106294" y="0"/>
                    <a:pt x="0" y="109420"/>
                    <a:pt x="0" y="244396"/>
                  </a:cubicBezTo>
                  <a:cubicBezTo>
                    <a:pt x="0" y="379372"/>
                    <a:pt x="106294" y="488792"/>
                    <a:pt x="237415" y="488792"/>
                  </a:cubicBezTo>
                  <a:cubicBezTo>
                    <a:pt x="368535" y="488792"/>
                    <a:pt x="474829" y="379372"/>
                    <a:pt x="474829" y="244396"/>
                  </a:cubicBezTo>
                  <a:cubicBezTo>
                    <a:pt x="474829" y="109420"/>
                    <a:pt x="368535" y="0"/>
                    <a:pt x="237415" y="0"/>
                  </a:cubicBezTo>
                  <a:close/>
                </a:path>
              </a:pathLst>
            </a:custGeom>
            <a:blipFill>
              <a:blip r:embed="rId2"/>
              <a:stretch>
                <a:fillRect l="-27205" r="-27205"/>
              </a:stretch>
            </a:blipFill>
          </p:spPr>
          <p:txBody>
            <a:bodyPr/>
            <a:lstStyle/>
            <a:p>
              <a:endParaRPr lang="en-GB"/>
            </a:p>
          </p:txBody>
        </p:sp>
      </p:grpSp>
      <p:sp>
        <p:nvSpPr>
          <p:cNvPr id="4" name="TextBox 4"/>
          <p:cNvSpPr txBox="1"/>
          <p:nvPr/>
        </p:nvSpPr>
        <p:spPr>
          <a:xfrm>
            <a:off x="0" y="635953"/>
            <a:ext cx="8791303" cy="943737"/>
          </a:xfrm>
          <a:prstGeom prst="rect">
            <a:avLst/>
          </a:prstGeom>
        </p:spPr>
        <p:txBody>
          <a:bodyPr lIns="0" tIns="0" rIns="0" bIns="0" rtlCol="0" anchor="t">
            <a:spAutoFit/>
          </a:bodyPr>
          <a:lstStyle/>
          <a:p>
            <a:pPr algn="ctr">
              <a:lnSpc>
                <a:spcPts val="7307"/>
              </a:lnSpc>
            </a:pPr>
            <a:r>
              <a:rPr lang="en-US" sz="5220" b="1">
                <a:solidFill>
                  <a:srgbClr val="050B5B"/>
                </a:solidFill>
                <a:latin typeface="Poppins Bold"/>
                <a:ea typeface="Poppins Bold"/>
                <a:cs typeface="Poppins Bold"/>
                <a:sym typeface="Poppins Bold"/>
              </a:rPr>
              <a:t>NOISE &amp; VIBRATION</a:t>
            </a:r>
          </a:p>
        </p:txBody>
      </p:sp>
      <p:sp>
        <p:nvSpPr>
          <p:cNvPr id="5" name="TextBox 5"/>
          <p:cNvSpPr txBox="1"/>
          <p:nvPr/>
        </p:nvSpPr>
        <p:spPr>
          <a:xfrm>
            <a:off x="741216" y="2361531"/>
            <a:ext cx="16100174" cy="6076315"/>
          </a:xfrm>
          <a:prstGeom prst="rect">
            <a:avLst/>
          </a:prstGeom>
        </p:spPr>
        <p:txBody>
          <a:bodyPr lIns="0" tIns="0" rIns="0" bIns="0" rtlCol="0" anchor="t">
            <a:spAutoFit/>
          </a:bodyPr>
          <a:lstStyle/>
          <a:p>
            <a:pPr marL="572134" lvl="1" indent="-286067" algn="l">
              <a:lnSpc>
                <a:spcPts val="3709"/>
              </a:lnSpc>
              <a:buFont typeface="Arial"/>
              <a:buChar char="•"/>
            </a:pPr>
            <a:r>
              <a:rPr lang="en-US" sz="2649" b="1">
                <a:solidFill>
                  <a:srgbClr val="050B5B"/>
                </a:solidFill>
                <a:latin typeface="Poppins Bold"/>
                <a:ea typeface="Poppins Bold"/>
                <a:cs typeface="Poppins Bold"/>
                <a:sym typeface="Poppins Bold"/>
              </a:rPr>
              <a:t>Noise: </a:t>
            </a:r>
            <a:r>
              <a:rPr lang="en-US" sz="2649">
                <a:solidFill>
                  <a:srgbClr val="050B5B"/>
                </a:solidFill>
                <a:latin typeface="Poppins"/>
                <a:ea typeface="Poppins"/>
                <a:cs typeface="Poppins"/>
                <a:sym typeface="Poppins"/>
              </a:rPr>
              <a:t>Exposure to excessive noise can lead to hearing loss. </a:t>
            </a:r>
          </a:p>
          <a:p>
            <a:pPr algn="l">
              <a:lnSpc>
                <a:spcPts val="3709"/>
              </a:lnSpc>
            </a:pPr>
            <a:r>
              <a:rPr lang="en-US" sz="2649">
                <a:solidFill>
                  <a:srgbClr val="050B5B"/>
                </a:solidFill>
                <a:latin typeface="Poppins"/>
                <a:ea typeface="Poppins"/>
                <a:cs typeface="Poppins"/>
                <a:sym typeface="Poppins"/>
              </a:rPr>
              <a:t>      Hearing protection must be worn if noise levels are above 85dBA.  </a:t>
            </a:r>
          </a:p>
          <a:p>
            <a:pPr algn="l">
              <a:lnSpc>
                <a:spcPts val="3709"/>
              </a:lnSpc>
            </a:pPr>
            <a:r>
              <a:rPr lang="en-US" sz="2649">
                <a:solidFill>
                  <a:srgbClr val="050B5B"/>
                </a:solidFill>
                <a:latin typeface="Poppins"/>
                <a:ea typeface="Poppins"/>
                <a:cs typeface="Poppins"/>
                <a:sym typeface="Poppins"/>
              </a:rPr>
              <a:t>      Details of activities where hearing protection should be worn are contained in </a:t>
            </a:r>
          </a:p>
          <a:p>
            <a:pPr algn="l">
              <a:lnSpc>
                <a:spcPts val="3709"/>
              </a:lnSpc>
            </a:pPr>
            <a:r>
              <a:rPr lang="en-US" sz="2649">
                <a:solidFill>
                  <a:srgbClr val="050B5B"/>
                </a:solidFill>
                <a:latin typeface="Poppins"/>
                <a:ea typeface="Poppins"/>
                <a:cs typeface="Poppins"/>
                <a:sym typeface="Poppins"/>
              </a:rPr>
              <a:t>      the risk assessments.</a:t>
            </a:r>
          </a:p>
          <a:p>
            <a:pPr algn="l">
              <a:lnSpc>
                <a:spcPts val="3709"/>
              </a:lnSpc>
            </a:pPr>
            <a:endParaRPr lang="en-US" sz="2649">
              <a:solidFill>
                <a:srgbClr val="050B5B"/>
              </a:solidFill>
              <a:latin typeface="Poppins"/>
              <a:ea typeface="Poppins"/>
              <a:cs typeface="Poppins"/>
              <a:sym typeface="Poppins"/>
            </a:endParaRPr>
          </a:p>
          <a:p>
            <a:pPr algn="l">
              <a:lnSpc>
                <a:spcPts val="3709"/>
              </a:lnSpc>
            </a:pPr>
            <a:endParaRPr lang="en-US" sz="2649">
              <a:solidFill>
                <a:srgbClr val="050B5B"/>
              </a:solidFill>
              <a:latin typeface="Poppins"/>
              <a:ea typeface="Poppins"/>
              <a:cs typeface="Poppins"/>
              <a:sym typeface="Poppins"/>
            </a:endParaRPr>
          </a:p>
          <a:p>
            <a:pPr marL="572134" lvl="1" indent="-286067" algn="l">
              <a:lnSpc>
                <a:spcPts val="3709"/>
              </a:lnSpc>
              <a:buFont typeface="Arial"/>
              <a:buChar char="•"/>
            </a:pPr>
            <a:r>
              <a:rPr lang="en-US" sz="2649" b="1">
                <a:solidFill>
                  <a:srgbClr val="050B5B"/>
                </a:solidFill>
                <a:latin typeface="Poppins Bold"/>
                <a:ea typeface="Poppins Bold"/>
                <a:cs typeface="Poppins Bold"/>
                <a:sym typeface="Poppins Bold"/>
              </a:rPr>
              <a:t>Vibration: </a:t>
            </a:r>
            <a:r>
              <a:rPr lang="en-US" sz="2649">
                <a:solidFill>
                  <a:srgbClr val="050B5B"/>
                </a:solidFill>
                <a:latin typeface="Poppins"/>
                <a:ea typeface="Poppins"/>
                <a:cs typeface="Poppins"/>
                <a:sym typeface="Poppins"/>
              </a:rPr>
              <a:t>Using hand-held vibrating equipment can cause permanent damage to nerves and circulation in the hands.  Examples of vibrating equipment include pressure washers, leaf blowers and mowers. The use of vibrating equipment needs to be logged and managed, with any symptoms of numbness, pins and needles, tingling in the fingers reported to </a:t>
            </a:r>
            <a:r>
              <a:rPr lang="en-US" sz="2649">
                <a:solidFill>
                  <a:srgbClr val="FF3131"/>
                </a:solidFill>
                <a:latin typeface="Poppins"/>
                <a:ea typeface="Poppins"/>
                <a:cs typeface="Poppins"/>
                <a:sym typeface="Poppins"/>
              </a:rPr>
              <a:t>&lt;add details&gt;.</a:t>
            </a:r>
          </a:p>
          <a:p>
            <a:pPr algn="l">
              <a:lnSpc>
                <a:spcPts val="3709"/>
              </a:lnSpc>
              <a:spcBef>
                <a:spcPct val="0"/>
              </a:spcBef>
            </a:pPr>
            <a:endParaRPr lang="en-US" sz="2649">
              <a:solidFill>
                <a:srgbClr val="FF3131"/>
              </a:solidFill>
              <a:latin typeface="Poppins"/>
              <a:ea typeface="Poppins"/>
              <a:cs typeface="Poppins"/>
              <a:sym typeface="Poppins"/>
            </a:endParaRPr>
          </a:p>
          <a:p>
            <a:pPr algn="l">
              <a:lnSpc>
                <a:spcPts val="3709"/>
              </a:lnSpc>
              <a:spcBef>
                <a:spcPct val="0"/>
              </a:spcBef>
            </a:pPr>
            <a:endParaRPr lang="en-US" sz="2649">
              <a:solidFill>
                <a:srgbClr val="FF3131"/>
              </a:solidFill>
              <a:latin typeface="Poppins"/>
              <a:ea typeface="Poppins"/>
              <a:cs typeface="Poppins"/>
              <a:sym typeface="Poppins"/>
            </a:endParaRPr>
          </a:p>
        </p:txBody>
      </p:sp>
      <p:grpSp>
        <p:nvGrpSpPr>
          <p:cNvPr id="6" name="Group 6"/>
          <p:cNvGrpSpPr/>
          <p:nvPr/>
        </p:nvGrpSpPr>
        <p:grpSpPr>
          <a:xfrm>
            <a:off x="15055945" y="7241901"/>
            <a:ext cx="2798259" cy="2880544"/>
            <a:chOff x="0" y="0"/>
            <a:chExt cx="474829" cy="488792"/>
          </a:xfrm>
        </p:grpSpPr>
        <p:sp>
          <p:nvSpPr>
            <p:cNvPr id="7" name="Freeform 7"/>
            <p:cNvSpPr/>
            <p:nvPr/>
          </p:nvSpPr>
          <p:spPr>
            <a:xfrm>
              <a:off x="0" y="0"/>
              <a:ext cx="474829" cy="488792"/>
            </a:xfrm>
            <a:custGeom>
              <a:avLst/>
              <a:gdLst/>
              <a:ahLst/>
              <a:cxnLst/>
              <a:rect l="l" t="t" r="r" b="b"/>
              <a:pathLst>
                <a:path w="474829" h="488792">
                  <a:moveTo>
                    <a:pt x="237415" y="0"/>
                  </a:moveTo>
                  <a:cubicBezTo>
                    <a:pt x="106294" y="0"/>
                    <a:pt x="0" y="109420"/>
                    <a:pt x="0" y="244396"/>
                  </a:cubicBezTo>
                  <a:cubicBezTo>
                    <a:pt x="0" y="379372"/>
                    <a:pt x="106294" y="488792"/>
                    <a:pt x="237415" y="488792"/>
                  </a:cubicBezTo>
                  <a:cubicBezTo>
                    <a:pt x="368535" y="488792"/>
                    <a:pt x="474829" y="379372"/>
                    <a:pt x="474829" y="244396"/>
                  </a:cubicBezTo>
                  <a:cubicBezTo>
                    <a:pt x="474829" y="109420"/>
                    <a:pt x="368535" y="0"/>
                    <a:pt x="237415" y="0"/>
                  </a:cubicBezTo>
                  <a:close/>
                </a:path>
              </a:pathLst>
            </a:custGeom>
            <a:blipFill>
              <a:blip r:embed="rId3"/>
              <a:stretch>
                <a:fillRect l="-9876" r="-45505"/>
              </a:stretch>
            </a:blipFill>
          </p:spPr>
          <p:txBody>
            <a:bodyPr/>
            <a:lstStyle/>
            <a:p>
              <a:endParaRPr lang="en-GB"/>
            </a:p>
          </p:txBody>
        </p:sp>
      </p:gr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734084" y="4908807"/>
            <a:ext cx="3381367" cy="3484802"/>
            <a:chOff x="0" y="0"/>
            <a:chExt cx="523862" cy="539887"/>
          </a:xfrm>
        </p:grpSpPr>
        <p:sp>
          <p:nvSpPr>
            <p:cNvPr id="3" name="Freeform 3"/>
            <p:cNvSpPr/>
            <p:nvPr/>
          </p:nvSpPr>
          <p:spPr>
            <a:xfrm>
              <a:off x="0" y="0"/>
              <a:ext cx="523862" cy="539887"/>
            </a:xfrm>
            <a:custGeom>
              <a:avLst/>
              <a:gdLst/>
              <a:ahLst/>
              <a:cxnLst/>
              <a:rect l="l" t="t" r="r" b="b"/>
              <a:pathLst>
                <a:path w="523862" h="539887">
                  <a:moveTo>
                    <a:pt x="0" y="0"/>
                  </a:moveTo>
                  <a:lnTo>
                    <a:pt x="523862" y="0"/>
                  </a:lnTo>
                  <a:lnTo>
                    <a:pt x="523862" y="539887"/>
                  </a:lnTo>
                  <a:lnTo>
                    <a:pt x="0" y="539887"/>
                  </a:lnTo>
                  <a:close/>
                </a:path>
              </a:pathLst>
            </a:custGeom>
            <a:blipFill>
              <a:blip r:embed="rId2"/>
              <a:stretch>
                <a:fillRect l="-1529" r="-1529"/>
              </a:stretch>
            </a:blipFill>
          </p:spPr>
          <p:txBody>
            <a:bodyPr/>
            <a:lstStyle/>
            <a:p>
              <a:endParaRPr lang="en-GB"/>
            </a:p>
          </p:txBody>
        </p:sp>
      </p:grpSp>
      <p:grpSp>
        <p:nvGrpSpPr>
          <p:cNvPr id="4" name="Group 4"/>
          <p:cNvGrpSpPr/>
          <p:nvPr/>
        </p:nvGrpSpPr>
        <p:grpSpPr>
          <a:xfrm>
            <a:off x="14001276" y="4908807"/>
            <a:ext cx="3381367" cy="3484802"/>
            <a:chOff x="0" y="0"/>
            <a:chExt cx="523862" cy="539887"/>
          </a:xfrm>
        </p:grpSpPr>
        <p:sp>
          <p:nvSpPr>
            <p:cNvPr id="5" name="Freeform 5"/>
            <p:cNvSpPr/>
            <p:nvPr/>
          </p:nvSpPr>
          <p:spPr>
            <a:xfrm>
              <a:off x="0" y="0"/>
              <a:ext cx="523862" cy="539887"/>
            </a:xfrm>
            <a:custGeom>
              <a:avLst/>
              <a:gdLst/>
              <a:ahLst/>
              <a:cxnLst/>
              <a:rect l="l" t="t" r="r" b="b"/>
              <a:pathLst>
                <a:path w="523862" h="539887">
                  <a:moveTo>
                    <a:pt x="0" y="0"/>
                  </a:moveTo>
                  <a:lnTo>
                    <a:pt x="523862" y="0"/>
                  </a:lnTo>
                  <a:lnTo>
                    <a:pt x="523862" y="539887"/>
                  </a:lnTo>
                  <a:lnTo>
                    <a:pt x="0" y="539887"/>
                  </a:lnTo>
                  <a:close/>
                </a:path>
              </a:pathLst>
            </a:custGeom>
            <a:blipFill>
              <a:blip r:embed="rId3"/>
              <a:stretch>
                <a:fillRect l="-1529" r="-1529"/>
              </a:stretch>
            </a:blipFill>
          </p:spPr>
          <p:txBody>
            <a:bodyPr/>
            <a:lstStyle/>
            <a:p>
              <a:endParaRPr lang="en-GB"/>
            </a:p>
          </p:txBody>
        </p:sp>
      </p:grpSp>
      <p:grpSp>
        <p:nvGrpSpPr>
          <p:cNvPr id="6" name="Group 6"/>
          <p:cNvGrpSpPr/>
          <p:nvPr/>
        </p:nvGrpSpPr>
        <p:grpSpPr>
          <a:xfrm>
            <a:off x="1202866" y="4908807"/>
            <a:ext cx="3381367" cy="3341110"/>
            <a:chOff x="0" y="0"/>
            <a:chExt cx="523862" cy="517625"/>
          </a:xfrm>
        </p:grpSpPr>
        <p:sp>
          <p:nvSpPr>
            <p:cNvPr id="7" name="Freeform 7"/>
            <p:cNvSpPr/>
            <p:nvPr/>
          </p:nvSpPr>
          <p:spPr>
            <a:xfrm>
              <a:off x="0" y="0"/>
              <a:ext cx="523862" cy="517625"/>
            </a:xfrm>
            <a:custGeom>
              <a:avLst/>
              <a:gdLst/>
              <a:ahLst/>
              <a:cxnLst/>
              <a:rect l="l" t="t" r="r" b="b"/>
              <a:pathLst>
                <a:path w="523862" h="517625">
                  <a:moveTo>
                    <a:pt x="0" y="0"/>
                  </a:moveTo>
                  <a:lnTo>
                    <a:pt x="523862" y="0"/>
                  </a:lnTo>
                  <a:lnTo>
                    <a:pt x="523862" y="517625"/>
                  </a:lnTo>
                  <a:lnTo>
                    <a:pt x="0" y="517625"/>
                  </a:lnTo>
                  <a:close/>
                </a:path>
              </a:pathLst>
            </a:custGeom>
            <a:blipFill>
              <a:blip r:embed="rId4"/>
              <a:stretch>
                <a:fillRect t="-602" b="-602"/>
              </a:stretch>
            </a:blipFill>
          </p:spPr>
          <p:txBody>
            <a:bodyPr/>
            <a:lstStyle/>
            <a:p>
              <a:endParaRPr lang="en-GB"/>
            </a:p>
          </p:txBody>
        </p:sp>
      </p:grpSp>
      <p:grpSp>
        <p:nvGrpSpPr>
          <p:cNvPr id="8" name="Group 8"/>
          <p:cNvGrpSpPr/>
          <p:nvPr/>
        </p:nvGrpSpPr>
        <p:grpSpPr>
          <a:xfrm>
            <a:off x="5466891" y="4908807"/>
            <a:ext cx="3381367" cy="3484802"/>
            <a:chOff x="0" y="0"/>
            <a:chExt cx="523862" cy="539887"/>
          </a:xfrm>
        </p:grpSpPr>
        <p:sp>
          <p:nvSpPr>
            <p:cNvPr id="9" name="Freeform 9"/>
            <p:cNvSpPr/>
            <p:nvPr/>
          </p:nvSpPr>
          <p:spPr>
            <a:xfrm>
              <a:off x="0" y="0"/>
              <a:ext cx="523862" cy="539887"/>
            </a:xfrm>
            <a:custGeom>
              <a:avLst/>
              <a:gdLst/>
              <a:ahLst/>
              <a:cxnLst/>
              <a:rect l="l" t="t" r="r" b="b"/>
              <a:pathLst>
                <a:path w="523862" h="539887">
                  <a:moveTo>
                    <a:pt x="0" y="0"/>
                  </a:moveTo>
                  <a:lnTo>
                    <a:pt x="523862" y="0"/>
                  </a:lnTo>
                  <a:lnTo>
                    <a:pt x="523862" y="539887"/>
                  </a:lnTo>
                  <a:lnTo>
                    <a:pt x="0" y="539887"/>
                  </a:lnTo>
                  <a:close/>
                </a:path>
              </a:pathLst>
            </a:custGeom>
            <a:blipFill>
              <a:blip r:embed="rId5"/>
              <a:stretch>
                <a:fillRect l="-433" r="-433"/>
              </a:stretch>
            </a:blipFill>
          </p:spPr>
          <p:txBody>
            <a:bodyPr/>
            <a:lstStyle/>
            <a:p>
              <a:endParaRPr lang="en-GB"/>
            </a:p>
          </p:txBody>
        </p:sp>
      </p:grpSp>
      <p:sp>
        <p:nvSpPr>
          <p:cNvPr id="10" name="TextBox 10"/>
          <p:cNvSpPr txBox="1"/>
          <p:nvPr/>
        </p:nvSpPr>
        <p:spPr>
          <a:xfrm>
            <a:off x="848081" y="767625"/>
            <a:ext cx="14764466" cy="832137"/>
          </a:xfrm>
          <a:prstGeom prst="rect">
            <a:avLst/>
          </a:prstGeom>
        </p:spPr>
        <p:txBody>
          <a:bodyPr lIns="0" tIns="0" rIns="0" bIns="0" rtlCol="0" anchor="t">
            <a:spAutoFit/>
          </a:bodyPr>
          <a:lstStyle/>
          <a:p>
            <a:pPr algn="l">
              <a:lnSpc>
                <a:spcPts val="6074"/>
              </a:lnSpc>
            </a:pPr>
            <a:r>
              <a:rPr lang="en-US" sz="5522" b="1">
                <a:solidFill>
                  <a:srgbClr val="060C5B"/>
                </a:solidFill>
                <a:latin typeface="Poppins Bold"/>
                <a:ea typeface="Poppins Bold"/>
                <a:cs typeface="Poppins Bold"/>
                <a:sym typeface="Poppins Bold"/>
              </a:rPr>
              <a:t>PERSONAL PROTECTIVE EQUIPMENT (PPE)</a:t>
            </a:r>
          </a:p>
        </p:txBody>
      </p:sp>
      <p:sp>
        <p:nvSpPr>
          <p:cNvPr id="11" name="TextBox 11"/>
          <p:cNvSpPr txBox="1"/>
          <p:nvPr/>
        </p:nvSpPr>
        <p:spPr>
          <a:xfrm>
            <a:off x="848081" y="2143286"/>
            <a:ext cx="16889348" cy="1455419"/>
          </a:xfrm>
          <a:prstGeom prst="rect">
            <a:avLst/>
          </a:prstGeom>
        </p:spPr>
        <p:txBody>
          <a:bodyPr lIns="0" tIns="0" rIns="0" bIns="0" rtlCol="0" anchor="t">
            <a:spAutoFit/>
          </a:bodyPr>
          <a:lstStyle/>
          <a:p>
            <a:pPr algn="ctr">
              <a:lnSpc>
                <a:spcPts val="5880"/>
              </a:lnSpc>
            </a:pPr>
            <a:r>
              <a:rPr lang="en-US" sz="4200" b="1">
                <a:solidFill>
                  <a:srgbClr val="060C5B"/>
                </a:solidFill>
                <a:latin typeface="Canva Sans Bold"/>
                <a:ea typeface="Canva Sans Bold"/>
                <a:cs typeface="Canva Sans Bold"/>
                <a:sym typeface="Canva Sans Bold"/>
              </a:rPr>
              <a:t>Some activities require the wearing of PPE. These are identified in the risk assessments.  This can include:</a:t>
            </a:r>
          </a:p>
        </p:txBody>
      </p:sp>
      <p:sp>
        <p:nvSpPr>
          <p:cNvPr id="12" name="TextBox 12"/>
          <p:cNvSpPr txBox="1"/>
          <p:nvPr/>
        </p:nvSpPr>
        <p:spPr>
          <a:xfrm>
            <a:off x="1540181" y="4142229"/>
            <a:ext cx="2706737" cy="475615"/>
          </a:xfrm>
          <a:prstGeom prst="rect">
            <a:avLst/>
          </a:prstGeom>
        </p:spPr>
        <p:txBody>
          <a:bodyPr lIns="0" tIns="0" rIns="0" bIns="0" rtlCol="0" anchor="t">
            <a:spAutoFit/>
          </a:bodyPr>
          <a:lstStyle/>
          <a:p>
            <a:pPr algn="ctr">
              <a:lnSpc>
                <a:spcPts val="3709"/>
              </a:lnSpc>
            </a:pPr>
            <a:r>
              <a:rPr lang="en-US" sz="2649">
                <a:solidFill>
                  <a:srgbClr val="060C5B"/>
                </a:solidFill>
                <a:latin typeface="Poppins"/>
                <a:ea typeface="Poppins"/>
                <a:cs typeface="Poppins"/>
                <a:sym typeface="Poppins"/>
              </a:rPr>
              <a:t>Safety Footwear</a:t>
            </a:r>
          </a:p>
        </p:txBody>
      </p:sp>
      <p:sp>
        <p:nvSpPr>
          <p:cNvPr id="13" name="TextBox 13"/>
          <p:cNvSpPr txBox="1"/>
          <p:nvPr/>
        </p:nvSpPr>
        <p:spPr>
          <a:xfrm>
            <a:off x="6543459" y="4142229"/>
            <a:ext cx="1486198" cy="475615"/>
          </a:xfrm>
          <a:prstGeom prst="rect">
            <a:avLst/>
          </a:prstGeom>
        </p:spPr>
        <p:txBody>
          <a:bodyPr lIns="0" tIns="0" rIns="0" bIns="0" rtlCol="0" anchor="t">
            <a:spAutoFit/>
          </a:bodyPr>
          <a:lstStyle/>
          <a:p>
            <a:pPr algn="ctr">
              <a:lnSpc>
                <a:spcPts val="3709"/>
              </a:lnSpc>
            </a:pPr>
            <a:r>
              <a:rPr lang="en-US" sz="2649">
                <a:solidFill>
                  <a:srgbClr val="060C5B"/>
                </a:solidFill>
                <a:latin typeface="Poppins"/>
                <a:ea typeface="Poppins"/>
                <a:cs typeface="Poppins"/>
                <a:sym typeface="Poppins"/>
              </a:rPr>
              <a:t>Hard Hat</a:t>
            </a:r>
          </a:p>
        </p:txBody>
      </p:sp>
      <p:sp>
        <p:nvSpPr>
          <p:cNvPr id="14" name="TextBox 14"/>
          <p:cNvSpPr txBox="1"/>
          <p:nvPr/>
        </p:nvSpPr>
        <p:spPr>
          <a:xfrm>
            <a:off x="9879886" y="4142229"/>
            <a:ext cx="3137148" cy="475615"/>
          </a:xfrm>
          <a:prstGeom prst="rect">
            <a:avLst/>
          </a:prstGeom>
        </p:spPr>
        <p:txBody>
          <a:bodyPr lIns="0" tIns="0" rIns="0" bIns="0" rtlCol="0" anchor="t">
            <a:spAutoFit/>
          </a:bodyPr>
          <a:lstStyle/>
          <a:p>
            <a:pPr algn="ctr">
              <a:lnSpc>
                <a:spcPts val="3709"/>
              </a:lnSpc>
            </a:pPr>
            <a:r>
              <a:rPr lang="en-US" sz="2649">
                <a:solidFill>
                  <a:srgbClr val="060C5B"/>
                </a:solidFill>
                <a:latin typeface="Poppins"/>
                <a:ea typeface="Poppins"/>
                <a:cs typeface="Poppins"/>
                <a:sym typeface="Poppins"/>
              </a:rPr>
              <a:t>Hi-vis Jacket/ Vest</a:t>
            </a:r>
          </a:p>
        </p:txBody>
      </p:sp>
      <p:sp>
        <p:nvSpPr>
          <p:cNvPr id="15" name="TextBox 15"/>
          <p:cNvSpPr txBox="1"/>
          <p:nvPr/>
        </p:nvSpPr>
        <p:spPr>
          <a:xfrm>
            <a:off x="14845301" y="4142229"/>
            <a:ext cx="1133177" cy="475615"/>
          </a:xfrm>
          <a:prstGeom prst="rect">
            <a:avLst/>
          </a:prstGeom>
        </p:spPr>
        <p:txBody>
          <a:bodyPr lIns="0" tIns="0" rIns="0" bIns="0" rtlCol="0" anchor="t">
            <a:spAutoFit/>
          </a:bodyPr>
          <a:lstStyle/>
          <a:p>
            <a:pPr algn="ctr">
              <a:lnSpc>
                <a:spcPts val="3709"/>
              </a:lnSpc>
            </a:pPr>
            <a:r>
              <a:rPr lang="en-US" sz="2649">
                <a:solidFill>
                  <a:srgbClr val="060C5B"/>
                </a:solidFill>
                <a:latin typeface="Poppins"/>
                <a:ea typeface="Poppins"/>
                <a:cs typeface="Poppins"/>
                <a:sym typeface="Poppins"/>
              </a:rPr>
              <a:t>Gloves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a:xfrm>
            <a:off x="-6749123" y="0"/>
            <a:ext cx="17287494" cy="11774314"/>
            <a:chOff x="0" y="0"/>
            <a:chExt cx="5475623" cy="3729384"/>
          </a:xfrm>
        </p:grpSpPr>
        <p:sp>
          <p:nvSpPr>
            <p:cNvPr id="3" name="Freeform 3"/>
            <p:cNvSpPr/>
            <p:nvPr/>
          </p:nvSpPr>
          <p:spPr>
            <a:xfrm>
              <a:off x="0" y="0"/>
              <a:ext cx="5475623" cy="3729384"/>
            </a:xfrm>
            <a:custGeom>
              <a:avLst/>
              <a:gdLst/>
              <a:ahLst/>
              <a:cxnLst/>
              <a:rect l="l" t="t" r="r" b="b"/>
              <a:pathLst>
                <a:path w="5475623" h="3729384">
                  <a:moveTo>
                    <a:pt x="3322462" y="3729384"/>
                  </a:moveTo>
                  <a:lnTo>
                    <a:pt x="0" y="3729384"/>
                  </a:lnTo>
                  <a:lnTo>
                    <a:pt x="2153161" y="0"/>
                  </a:lnTo>
                  <a:lnTo>
                    <a:pt x="5475623" y="0"/>
                  </a:lnTo>
                  <a:lnTo>
                    <a:pt x="3322462" y="3729384"/>
                  </a:lnTo>
                  <a:close/>
                </a:path>
              </a:pathLst>
            </a:custGeom>
            <a:solidFill>
              <a:srgbClr val="192730"/>
            </a:solidFill>
          </p:spPr>
          <p:txBody>
            <a:bodyPr/>
            <a:lstStyle/>
            <a:p>
              <a:endParaRPr lang="en-GB"/>
            </a:p>
          </p:txBody>
        </p:sp>
        <p:sp>
          <p:nvSpPr>
            <p:cNvPr id="4" name="Freeform 4"/>
            <p:cNvSpPr/>
            <p:nvPr/>
          </p:nvSpPr>
          <p:spPr>
            <a:xfrm>
              <a:off x="0" y="0"/>
              <a:ext cx="5475623" cy="3729384"/>
            </a:xfrm>
            <a:custGeom>
              <a:avLst/>
              <a:gdLst/>
              <a:ahLst/>
              <a:cxnLst/>
              <a:rect l="l" t="t" r="r" b="b"/>
              <a:pathLst>
                <a:path w="5475623" h="3729384">
                  <a:moveTo>
                    <a:pt x="3322462" y="3729384"/>
                  </a:moveTo>
                  <a:lnTo>
                    <a:pt x="0" y="3729384"/>
                  </a:lnTo>
                  <a:lnTo>
                    <a:pt x="2153161" y="0"/>
                  </a:lnTo>
                  <a:lnTo>
                    <a:pt x="5475623" y="0"/>
                  </a:lnTo>
                  <a:lnTo>
                    <a:pt x="3322462" y="3729384"/>
                  </a:lnTo>
                  <a:close/>
                </a:path>
              </a:pathLst>
            </a:custGeom>
            <a:blipFill>
              <a:blip r:embed="rId2"/>
              <a:stretch>
                <a:fillRect l="-1209" r="-1209"/>
              </a:stretch>
            </a:blipFill>
          </p:spPr>
          <p:txBody>
            <a:bodyPr/>
            <a:lstStyle/>
            <a:p>
              <a:endParaRPr lang="en-GB"/>
            </a:p>
          </p:txBody>
        </p:sp>
      </p:grpSp>
      <p:grpSp>
        <p:nvGrpSpPr>
          <p:cNvPr id="5" name="Group 5"/>
          <p:cNvGrpSpPr/>
          <p:nvPr/>
        </p:nvGrpSpPr>
        <p:grpSpPr>
          <a:xfrm>
            <a:off x="11362747" y="8015978"/>
            <a:ext cx="1702733" cy="282342"/>
            <a:chOff x="0" y="0"/>
            <a:chExt cx="2270310" cy="376456"/>
          </a:xfrm>
        </p:grpSpPr>
        <p:sp>
          <p:nvSpPr>
            <p:cNvPr id="6" name="Freeform 6"/>
            <p:cNvSpPr/>
            <p:nvPr/>
          </p:nvSpPr>
          <p:spPr>
            <a:xfrm>
              <a:off x="1944027" y="45356"/>
              <a:ext cx="326284" cy="331100"/>
            </a:xfrm>
            <a:custGeom>
              <a:avLst/>
              <a:gdLst/>
              <a:ahLst/>
              <a:cxnLst/>
              <a:rect l="l" t="t" r="r" b="b"/>
              <a:pathLst>
                <a:path w="326284" h="331100">
                  <a:moveTo>
                    <a:pt x="0" y="0"/>
                  </a:moveTo>
                  <a:lnTo>
                    <a:pt x="326283" y="0"/>
                  </a:lnTo>
                  <a:lnTo>
                    <a:pt x="326283" y="331100"/>
                  </a:lnTo>
                  <a:lnTo>
                    <a:pt x="0" y="33110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7" name="TextBox 7"/>
            <p:cNvSpPr txBox="1"/>
            <p:nvPr/>
          </p:nvSpPr>
          <p:spPr>
            <a:xfrm>
              <a:off x="0" y="-9525"/>
              <a:ext cx="2060381" cy="385981"/>
            </a:xfrm>
            <a:prstGeom prst="rect">
              <a:avLst/>
            </a:prstGeom>
          </p:spPr>
          <p:txBody>
            <a:bodyPr lIns="0" tIns="0" rIns="0" bIns="0" rtlCol="0" anchor="t">
              <a:spAutoFit/>
            </a:bodyPr>
            <a:lstStyle/>
            <a:p>
              <a:pPr algn="l">
                <a:lnSpc>
                  <a:spcPts val="2298"/>
                </a:lnSpc>
              </a:pPr>
              <a:r>
                <a:rPr lang="en-US" sz="1853" b="1">
                  <a:solidFill>
                    <a:srgbClr val="FFFFFF"/>
                  </a:solidFill>
                  <a:latin typeface="Montserrat Medium"/>
                  <a:ea typeface="Montserrat Medium"/>
                  <a:cs typeface="Montserrat Medium"/>
                  <a:sym typeface="Montserrat Medium"/>
                </a:rPr>
                <a:t>Learn More</a:t>
              </a:r>
            </a:p>
          </p:txBody>
        </p:sp>
      </p:grpSp>
      <p:sp>
        <p:nvSpPr>
          <p:cNvPr id="8" name="TextBox 8"/>
          <p:cNvSpPr txBox="1"/>
          <p:nvPr/>
        </p:nvSpPr>
        <p:spPr>
          <a:xfrm>
            <a:off x="10047889" y="1864267"/>
            <a:ext cx="7558164" cy="1594137"/>
          </a:xfrm>
          <a:prstGeom prst="rect">
            <a:avLst/>
          </a:prstGeom>
        </p:spPr>
        <p:txBody>
          <a:bodyPr lIns="0" tIns="0" rIns="0" bIns="0" rtlCol="0" anchor="t">
            <a:spAutoFit/>
          </a:bodyPr>
          <a:lstStyle/>
          <a:p>
            <a:pPr algn="l">
              <a:lnSpc>
                <a:spcPts val="6074"/>
              </a:lnSpc>
            </a:pPr>
            <a:r>
              <a:rPr lang="en-US" sz="5522" b="1">
                <a:solidFill>
                  <a:srgbClr val="060C5B"/>
                </a:solidFill>
                <a:latin typeface="Poppins Bold"/>
                <a:ea typeface="Poppins Bold"/>
                <a:cs typeface="Poppins Bold"/>
                <a:sym typeface="Poppins Bold"/>
              </a:rPr>
              <a:t>PUBLIC SAFETY &amp; SECURITY</a:t>
            </a:r>
          </a:p>
        </p:txBody>
      </p:sp>
      <p:sp>
        <p:nvSpPr>
          <p:cNvPr id="9" name="TextBox 9"/>
          <p:cNvSpPr txBox="1"/>
          <p:nvPr/>
        </p:nvSpPr>
        <p:spPr>
          <a:xfrm>
            <a:off x="8829832" y="3622179"/>
            <a:ext cx="8934115" cy="4676140"/>
          </a:xfrm>
          <a:prstGeom prst="rect">
            <a:avLst/>
          </a:prstGeom>
        </p:spPr>
        <p:txBody>
          <a:bodyPr lIns="0" tIns="0" rIns="0" bIns="0" rtlCol="0" anchor="t">
            <a:spAutoFit/>
          </a:bodyPr>
          <a:lstStyle/>
          <a:p>
            <a:pPr algn="l">
              <a:lnSpc>
                <a:spcPts val="3709"/>
              </a:lnSpc>
            </a:pPr>
            <a:endParaRPr/>
          </a:p>
          <a:p>
            <a:pPr marL="572134" lvl="1" indent="-286067" algn="l">
              <a:lnSpc>
                <a:spcPts val="3709"/>
              </a:lnSpc>
              <a:buFont typeface="Arial"/>
              <a:buChar char="•"/>
            </a:pPr>
            <a:r>
              <a:rPr lang="en-US" sz="2649">
                <a:solidFill>
                  <a:srgbClr val="060C5B"/>
                </a:solidFill>
                <a:latin typeface="Poppins"/>
                <a:ea typeface="Poppins"/>
                <a:cs typeface="Poppins"/>
                <a:sym typeface="Poppins"/>
              </a:rPr>
              <a:t>Signing in/ out procedures</a:t>
            </a:r>
          </a:p>
          <a:p>
            <a:pPr algn="l">
              <a:lnSpc>
                <a:spcPts val="3709"/>
              </a:lnSpc>
            </a:pPr>
            <a:endParaRPr lang="en-US" sz="2649">
              <a:solidFill>
                <a:srgbClr val="060C5B"/>
              </a:solidFill>
              <a:latin typeface="Poppins"/>
              <a:ea typeface="Poppins"/>
              <a:cs typeface="Poppins"/>
              <a:sym typeface="Poppins"/>
            </a:endParaRPr>
          </a:p>
          <a:p>
            <a:pPr marL="572134" lvl="1" indent="-286067" algn="l">
              <a:lnSpc>
                <a:spcPts val="3709"/>
              </a:lnSpc>
              <a:buFont typeface="Arial"/>
              <a:buChar char="•"/>
            </a:pPr>
            <a:r>
              <a:rPr lang="en-US" sz="2649">
                <a:solidFill>
                  <a:srgbClr val="060C5B"/>
                </a:solidFill>
                <a:latin typeface="Poppins"/>
                <a:ea typeface="Poppins"/>
                <a:cs typeface="Poppins"/>
                <a:sym typeface="Poppins"/>
              </a:rPr>
              <a:t>Controlled areas (e.g stallion boxes, foaling units)</a:t>
            </a:r>
          </a:p>
          <a:p>
            <a:pPr algn="l">
              <a:lnSpc>
                <a:spcPts val="3709"/>
              </a:lnSpc>
            </a:pPr>
            <a:r>
              <a:rPr lang="en-US" sz="2649">
                <a:solidFill>
                  <a:srgbClr val="060C5B"/>
                </a:solidFill>
                <a:latin typeface="Poppins"/>
                <a:ea typeface="Poppins"/>
                <a:cs typeface="Poppins"/>
                <a:sym typeface="Poppins"/>
              </a:rPr>
              <a:t> </a:t>
            </a:r>
          </a:p>
          <a:p>
            <a:pPr marL="572134" lvl="1" indent="-286067" algn="l">
              <a:lnSpc>
                <a:spcPts val="3709"/>
              </a:lnSpc>
              <a:buFont typeface="Arial"/>
              <a:buChar char="•"/>
            </a:pPr>
            <a:r>
              <a:rPr lang="en-US" sz="2649">
                <a:solidFill>
                  <a:srgbClr val="060C5B"/>
                </a:solidFill>
                <a:latin typeface="Poppins"/>
                <a:ea typeface="Poppins"/>
                <a:cs typeface="Poppins"/>
                <a:sym typeface="Poppins"/>
              </a:rPr>
              <a:t>Key holding responsibilities</a:t>
            </a:r>
          </a:p>
          <a:p>
            <a:pPr algn="l">
              <a:lnSpc>
                <a:spcPts val="3709"/>
              </a:lnSpc>
            </a:pPr>
            <a:endParaRPr lang="en-US" sz="2649">
              <a:solidFill>
                <a:srgbClr val="060C5B"/>
              </a:solidFill>
              <a:latin typeface="Poppins"/>
              <a:ea typeface="Poppins"/>
              <a:cs typeface="Poppins"/>
              <a:sym typeface="Poppins"/>
            </a:endParaRPr>
          </a:p>
          <a:p>
            <a:pPr marL="572134" lvl="1" indent="-286067" algn="l">
              <a:lnSpc>
                <a:spcPts val="3709"/>
              </a:lnSpc>
              <a:buFont typeface="Arial"/>
              <a:buChar char="•"/>
            </a:pPr>
            <a:r>
              <a:rPr lang="en-US" sz="2649">
                <a:solidFill>
                  <a:srgbClr val="060C5B"/>
                </a:solidFill>
                <a:latin typeface="Poppins"/>
                <a:ea typeface="Poppins"/>
                <a:cs typeface="Poppins"/>
                <a:sym typeface="Poppins"/>
              </a:rPr>
              <a:t>CCTV and alarm systems</a:t>
            </a:r>
          </a:p>
          <a:p>
            <a:pPr algn="l">
              <a:lnSpc>
                <a:spcPts val="3709"/>
              </a:lnSpc>
            </a:pPr>
            <a:endParaRPr lang="en-US" sz="2649">
              <a:solidFill>
                <a:srgbClr val="060C5B"/>
              </a:solidFill>
              <a:latin typeface="Poppins"/>
              <a:ea typeface="Poppins"/>
              <a:cs typeface="Poppins"/>
              <a:sym typeface="Poppins"/>
            </a:endParaRPr>
          </a:p>
          <a:p>
            <a:pPr marL="572134" lvl="1" indent="-286067" algn="l">
              <a:lnSpc>
                <a:spcPts val="3709"/>
              </a:lnSpc>
              <a:buFont typeface="Arial"/>
              <a:buChar char="•"/>
            </a:pPr>
            <a:r>
              <a:rPr lang="en-US" sz="2649">
                <a:solidFill>
                  <a:srgbClr val="060C5B"/>
                </a:solidFill>
                <a:latin typeface="Poppins"/>
                <a:ea typeface="Poppins"/>
                <a:cs typeface="Poppins"/>
                <a:sym typeface="Poppins"/>
              </a:rPr>
              <a:t>Measures to prevent horses escaping.</a:t>
            </a:r>
          </a:p>
        </p:txBody>
      </p:sp>
      <p:sp>
        <p:nvSpPr>
          <p:cNvPr id="10" name="TextBox 10"/>
          <p:cNvSpPr txBox="1"/>
          <p:nvPr/>
        </p:nvSpPr>
        <p:spPr>
          <a:xfrm>
            <a:off x="11635331" y="159341"/>
            <a:ext cx="6883922" cy="332740"/>
          </a:xfrm>
          <a:prstGeom prst="rect">
            <a:avLst/>
          </a:prstGeom>
        </p:spPr>
        <p:txBody>
          <a:bodyPr lIns="0" tIns="0" rIns="0" bIns="0" rtlCol="0" anchor="t">
            <a:spAutoFit/>
          </a:bodyPr>
          <a:lstStyle/>
          <a:p>
            <a:pPr algn="ctr">
              <a:lnSpc>
                <a:spcPts val="2480"/>
              </a:lnSpc>
            </a:pPr>
            <a:r>
              <a:rPr lang="en-US" sz="2000" b="1">
                <a:solidFill>
                  <a:srgbClr val="EE4D28"/>
                </a:solidFill>
                <a:latin typeface="Poppins Bold"/>
                <a:ea typeface="Poppins Bold"/>
                <a:cs typeface="Poppins Bold"/>
                <a:sym typeface="Poppins Bold"/>
              </a:rPr>
              <a:t>&lt;Add Details&gt;</a:t>
            </a:r>
            <a:r>
              <a:rPr lang="en-US" sz="2000" b="1">
                <a:solidFill>
                  <a:srgbClr val="060C5B"/>
                </a:solidFill>
                <a:latin typeface="Poppins Bold"/>
                <a:ea typeface="Poppins Bold"/>
                <a:cs typeface="Poppins Bold"/>
                <a:sym typeface="Poppins Bold"/>
              </a:rPr>
              <a:t> Induction Presentation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3288113" y="980025"/>
            <a:ext cx="3867425" cy="2778628"/>
            <a:chOff x="0" y="0"/>
            <a:chExt cx="599165" cy="430482"/>
          </a:xfrm>
        </p:grpSpPr>
        <p:sp>
          <p:nvSpPr>
            <p:cNvPr id="3" name="Freeform 3"/>
            <p:cNvSpPr/>
            <p:nvPr/>
          </p:nvSpPr>
          <p:spPr>
            <a:xfrm>
              <a:off x="0" y="0"/>
              <a:ext cx="599165" cy="430482"/>
            </a:xfrm>
            <a:custGeom>
              <a:avLst/>
              <a:gdLst/>
              <a:ahLst/>
              <a:cxnLst/>
              <a:rect l="l" t="t" r="r" b="b"/>
              <a:pathLst>
                <a:path w="599165" h="430482">
                  <a:moveTo>
                    <a:pt x="0" y="0"/>
                  </a:moveTo>
                  <a:lnTo>
                    <a:pt x="599165" y="0"/>
                  </a:lnTo>
                  <a:lnTo>
                    <a:pt x="599165" y="430482"/>
                  </a:lnTo>
                  <a:lnTo>
                    <a:pt x="0" y="430482"/>
                  </a:lnTo>
                  <a:close/>
                </a:path>
              </a:pathLst>
            </a:custGeom>
            <a:blipFill>
              <a:blip r:embed="rId2"/>
              <a:stretch>
                <a:fillRect l="-3885" r="-3885"/>
              </a:stretch>
            </a:blipFill>
          </p:spPr>
          <p:txBody>
            <a:bodyPr/>
            <a:lstStyle/>
            <a:p>
              <a:endParaRPr lang="en-GB"/>
            </a:p>
          </p:txBody>
        </p:sp>
      </p:grpSp>
      <p:sp>
        <p:nvSpPr>
          <p:cNvPr id="4" name="TextBox 4"/>
          <p:cNvSpPr txBox="1"/>
          <p:nvPr/>
        </p:nvSpPr>
        <p:spPr>
          <a:xfrm>
            <a:off x="1028700" y="790468"/>
            <a:ext cx="6359514" cy="774987"/>
          </a:xfrm>
          <a:prstGeom prst="rect">
            <a:avLst/>
          </a:prstGeom>
        </p:spPr>
        <p:txBody>
          <a:bodyPr lIns="0" tIns="0" rIns="0" bIns="0" rtlCol="0" anchor="t">
            <a:spAutoFit/>
          </a:bodyPr>
          <a:lstStyle/>
          <a:p>
            <a:pPr algn="l">
              <a:lnSpc>
                <a:spcPts val="6074"/>
              </a:lnSpc>
            </a:pPr>
            <a:r>
              <a:rPr lang="en-US" sz="5522" b="1">
                <a:solidFill>
                  <a:srgbClr val="060C5B"/>
                </a:solidFill>
                <a:latin typeface="Barlow SemiCondensed Bold"/>
                <a:ea typeface="Barlow SemiCondensed Bold"/>
                <a:cs typeface="Barlow SemiCondensed Bold"/>
                <a:sym typeface="Barlow SemiCondensed Bold"/>
              </a:rPr>
              <a:t>USING CONTRACTORS</a:t>
            </a:r>
          </a:p>
        </p:txBody>
      </p:sp>
      <p:sp>
        <p:nvSpPr>
          <p:cNvPr id="5" name="TextBox 5"/>
          <p:cNvSpPr txBox="1"/>
          <p:nvPr/>
        </p:nvSpPr>
        <p:spPr>
          <a:xfrm>
            <a:off x="9139238" y="4274503"/>
            <a:ext cx="9525" cy="1566544"/>
          </a:xfrm>
          <a:prstGeom prst="rect">
            <a:avLst/>
          </a:prstGeom>
        </p:spPr>
        <p:txBody>
          <a:bodyPr lIns="0" tIns="0" rIns="0" bIns="0" rtlCol="0" anchor="t">
            <a:spAutoFit/>
          </a:bodyPr>
          <a:lstStyle/>
          <a:p>
            <a:pPr algn="ctr">
              <a:lnSpc>
                <a:spcPts val="12880"/>
              </a:lnSpc>
            </a:pPr>
            <a:endParaRPr/>
          </a:p>
        </p:txBody>
      </p:sp>
      <p:sp>
        <p:nvSpPr>
          <p:cNvPr id="6" name="TextBox 6"/>
          <p:cNvSpPr txBox="1"/>
          <p:nvPr/>
        </p:nvSpPr>
        <p:spPr>
          <a:xfrm>
            <a:off x="11779865" y="204546"/>
            <a:ext cx="6883922" cy="332740"/>
          </a:xfrm>
          <a:prstGeom prst="rect">
            <a:avLst/>
          </a:prstGeom>
        </p:spPr>
        <p:txBody>
          <a:bodyPr lIns="0" tIns="0" rIns="0" bIns="0" rtlCol="0" anchor="t">
            <a:spAutoFit/>
          </a:bodyPr>
          <a:lstStyle/>
          <a:p>
            <a:pPr algn="ctr">
              <a:lnSpc>
                <a:spcPts val="2480"/>
              </a:lnSpc>
            </a:pPr>
            <a:r>
              <a:rPr lang="en-US" sz="2000" b="1">
                <a:solidFill>
                  <a:srgbClr val="EE4D28"/>
                </a:solidFill>
                <a:latin typeface="Poppins Bold"/>
                <a:ea typeface="Poppins Bold"/>
                <a:cs typeface="Poppins Bold"/>
                <a:sym typeface="Poppins Bold"/>
              </a:rPr>
              <a:t>&lt;Add Details&gt; </a:t>
            </a:r>
            <a:r>
              <a:rPr lang="en-US" sz="2000" b="1">
                <a:solidFill>
                  <a:srgbClr val="060C5B"/>
                </a:solidFill>
                <a:latin typeface="Poppins Bold"/>
                <a:ea typeface="Poppins Bold"/>
                <a:cs typeface="Poppins Bold"/>
                <a:sym typeface="Poppins Bold"/>
              </a:rPr>
              <a:t>Induction Presentation</a:t>
            </a:r>
          </a:p>
        </p:txBody>
      </p:sp>
      <p:grpSp>
        <p:nvGrpSpPr>
          <p:cNvPr id="7" name="Group 7"/>
          <p:cNvGrpSpPr/>
          <p:nvPr/>
        </p:nvGrpSpPr>
        <p:grpSpPr>
          <a:xfrm>
            <a:off x="13288113" y="4009237"/>
            <a:ext cx="3867425" cy="2813565"/>
            <a:chOff x="0" y="0"/>
            <a:chExt cx="599165" cy="435895"/>
          </a:xfrm>
        </p:grpSpPr>
        <p:sp>
          <p:nvSpPr>
            <p:cNvPr id="8" name="Freeform 8"/>
            <p:cNvSpPr/>
            <p:nvPr/>
          </p:nvSpPr>
          <p:spPr>
            <a:xfrm>
              <a:off x="0" y="0"/>
              <a:ext cx="599165" cy="435895"/>
            </a:xfrm>
            <a:custGeom>
              <a:avLst/>
              <a:gdLst/>
              <a:ahLst/>
              <a:cxnLst/>
              <a:rect l="l" t="t" r="r" b="b"/>
              <a:pathLst>
                <a:path w="599165" h="435895">
                  <a:moveTo>
                    <a:pt x="0" y="0"/>
                  </a:moveTo>
                  <a:lnTo>
                    <a:pt x="599165" y="0"/>
                  </a:lnTo>
                  <a:lnTo>
                    <a:pt x="599165" y="435895"/>
                  </a:lnTo>
                  <a:lnTo>
                    <a:pt x="0" y="435895"/>
                  </a:lnTo>
                  <a:close/>
                </a:path>
              </a:pathLst>
            </a:custGeom>
            <a:blipFill>
              <a:blip r:embed="rId3"/>
              <a:stretch>
                <a:fillRect l="-4513" r="-4513"/>
              </a:stretch>
            </a:blipFill>
          </p:spPr>
          <p:txBody>
            <a:bodyPr/>
            <a:lstStyle/>
            <a:p>
              <a:endParaRPr lang="en-GB"/>
            </a:p>
          </p:txBody>
        </p:sp>
      </p:grpSp>
      <p:grpSp>
        <p:nvGrpSpPr>
          <p:cNvPr id="9" name="Group 9"/>
          <p:cNvGrpSpPr/>
          <p:nvPr/>
        </p:nvGrpSpPr>
        <p:grpSpPr>
          <a:xfrm>
            <a:off x="13288113" y="7070453"/>
            <a:ext cx="3867425" cy="2918377"/>
            <a:chOff x="0" y="0"/>
            <a:chExt cx="599165" cy="452133"/>
          </a:xfrm>
        </p:grpSpPr>
        <p:sp>
          <p:nvSpPr>
            <p:cNvPr id="10" name="Freeform 10"/>
            <p:cNvSpPr/>
            <p:nvPr/>
          </p:nvSpPr>
          <p:spPr>
            <a:xfrm>
              <a:off x="0" y="0"/>
              <a:ext cx="599165" cy="452133"/>
            </a:xfrm>
            <a:custGeom>
              <a:avLst/>
              <a:gdLst/>
              <a:ahLst/>
              <a:cxnLst/>
              <a:rect l="l" t="t" r="r" b="b"/>
              <a:pathLst>
                <a:path w="599165" h="452133">
                  <a:moveTo>
                    <a:pt x="0" y="0"/>
                  </a:moveTo>
                  <a:lnTo>
                    <a:pt x="599165" y="0"/>
                  </a:lnTo>
                  <a:lnTo>
                    <a:pt x="599165" y="452133"/>
                  </a:lnTo>
                  <a:lnTo>
                    <a:pt x="0" y="452133"/>
                  </a:lnTo>
                  <a:close/>
                </a:path>
              </a:pathLst>
            </a:custGeom>
            <a:blipFill>
              <a:blip r:embed="rId4"/>
              <a:stretch>
                <a:fillRect l="-6790" r="-6790"/>
              </a:stretch>
            </a:blipFill>
          </p:spPr>
          <p:txBody>
            <a:bodyPr/>
            <a:lstStyle/>
            <a:p>
              <a:endParaRPr lang="en-GB"/>
            </a:p>
          </p:txBody>
        </p:sp>
      </p:grpSp>
      <p:sp>
        <p:nvSpPr>
          <p:cNvPr id="11" name="TextBox 11"/>
          <p:cNvSpPr txBox="1"/>
          <p:nvPr/>
        </p:nvSpPr>
        <p:spPr>
          <a:xfrm>
            <a:off x="1028700" y="1927588"/>
            <a:ext cx="9726994" cy="7009765"/>
          </a:xfrm>
          <a:prstGeom prst="rect">
            <a:avLst/>
          </a:prstGeom>
        </p:spPr>
        <p:txBody>
          <a:bodyPr lIns="0" tIns="0" rIns="0" bIns="0" rtlCol="0" anchor="t">
            <a:spAutoFit/>
          </a:bodyPr>
          <a:lstStyle/>
          <a:p>
            <a:pPr algn="l">
              <a:lnSpc>
                <a:spcPts val="3709"/>
              </a:lnSpc>
            </a:pPr>
            <a:r>
              <a:rPr lang="en-US" sz="2649">
                <a:solidFill>
                  <a:srgbClr val="060C5B"/>
                </a:solidFill>
                <a:latin typeface="Poppins"/>
                <a:ea typeface="Poppins"/>
                <a:cs typeface="Poppins"/>
                <a:sym typeface="Poppins"/>
              </a:rPr>
              <a:t>In the equine industry, contractors are commonly used for various specialised tasks and services, ranging from construction and maintenance of facilities to providing horse care.  These include:</a:t>
            </a:r>
          </a:p>
          <a:p>
            <a:pPr marL="572134" lvl="1" indent="-286067" algn="l">
              <a:lnSpc>
                <a:spcPts val="3709"/>
              </a:lnSpc>
              <a:buFont typeface="Arial"/>
              <a:buChar char="•"/>
            </a:pPr>
            <a:r>
              <a:rPr lang="en-US" sz="2649">
                <a:solidFill>
                  <a:srgbClr val="060C5B"/>
                </a:solidFill>
                <a:latin typeface="Poppins"/>
                <a:ea typeface="Poppins"/>
                <a:cs typeface="Poppins"/>
                <a:sym typeface="Poppins"/>
              </a:rPr>
              <a:t>vets</a:t>
            </a:r>
          </a:p>
          <a:p>
            <a:pPr marL="572134" lvl="1" indent="-286067" algn="l">
              <a:lnSpc>
                <a:spcPts val="3709"/>
              </a:lnSpc>
              <a:buFont typeface="Arial"/>
              <a:buChar char="•"/>
            </a:pPr>
            <a:r>
              <a:rPr lang="en-US" sz="2649">
                <a:solidFill>
                  <a:srgbClr val="060C5B"/>
                </a:solidFill>
                <a:latin typeface="Poppins"/>
                <a:ea typeface="Poppins"/>
                <a:cs typeface="Poppins"/>
                <a:sym typeface="Poppins"/>
              </a:rPr>
              <a:t>farriers</a:t>
            </a:r>
          </a:p>
          <a:p>
            <a:pPr marL="572134" lvl="1" indent="-286067" algn="l">
              <a:lnSpc>
                <a:spcPts val="3709"/>
              </a:lnSpc>
              <a:buFont typeface="Arial"/>
              <a:buChar char="•"/>
            </a:pPr>
            <a:r>
              <a:rPr lang="en-US" sz="2649">
                <a:solidFill>
                  <a:srgbClr val="060C5B"/>
                </a:solidFill>
                <a:latin typeface="Poppins"/>
                <a:ea typeface="Poppins"/>
                <a:cs typeface="Poppins"/>
                <a:sym typeface="Poppins"/>
              </a:rPr>
              <a:t>equine therapists</a:t>
            </a:r>
          </a:p>
          <a:p>
            <a:pPr marL="572134" lvl="1" indent="-286067" algn="l">
              <a:lnSpc>
                <a:spcPts val="3709"/>
              </a:lnSpc>
              <a:buFont typeface="Arial"/>
              <a:buChar char="•"/>
            </a:pPr>
            <a:r>
              <a:rPr lang="en-US" sz="2649">
                <a:solidFill>
                  <a:srgbClr val="060C5B"/>
                </a:solidFill>
                <a:latin typeface="Poppins"/>
                <a:ea typeface="Poppins"/>
                <a:cs typeface="Poppins"/>
                <a:sym typeface="Poppins"/>
              </a:rPr>
              <a:t>dentists</a:t>
            </a:r>
          </a:p>
          <a:p>
            <a:pPr marL="572134" lvl="1" indent="-286067" algn="l">
              <a:lnSpc>
                <a:spcPts val="3709"/>
              </a:lnSpc>
              <a:buFont typeface="Arial"/>
              <a:buChar char="•"/>
            </a:pPr>
            <a:r>
              <a:rPr lang="en-US" sz="2649">
                <a:solidFill>
                  <a:srgbClr val="060C5B"/>
                </a:solidFill>
                <a:latin typeface="Poppins"/>
                <a:ea typeface="Poppins"/>
                <a:cs typeface="Poppins"/>
                <a:sym typeface="Poppins"/>
              </a:rPr>
              <a:t>horse transporters</a:t>
            </a:r>
          </a:p>
          <a:p>
            <a:pPr algn="l">
              <a:lnSpc>
                <a:spcPts val="3709"/>
              </a:lnSpc>
            </a:pPr>
            <a:endParaRPr lang="en-US" sz="2649">
              <a:solidFill>
                <a:srgbClr val="060C5B"/>
              </a:solidFill>
              <a:latin typeface="Poppins"/>
              <a:ea typeface="Poppins"/>
              <a:cs typeface="Poppins"/>
              <a:sym typeface="Poppins"/>
            </a:endParaRPr>
          </a:p>
          <a:p>
            <a:pPr algn="l">
              <a:lnSpc>
                <a:spcPts val="3709"/>
              </a:lnSpc>
            </a:pPr>
            <a:r>
              <a:rPr lang="en-US" sz="2649">
                <a:solidFill>
                  <a:srgbClr val="060C5B"/>
                </a:solidFill>
                <a:latin typeface="Poppins"/>
                <a:ea typeface="Poppins"/>
                <a:cs typeface="Poppins"/>
                <a:sym typeface="Poppins"/>
              </a:rPr>
              <a:t>Businesses using contractors are responsible for ensuring a safe working environment for them. It is essential that all contractors have appropriate levels of insurance. </a:t>
            </a:r>
          </a:p>
          <a:p>
            <a:pPr algn="l">
              <a:lnSpc>
                <a:spcPts val="3709"/>
              </a:lnSpc>
            </a:pPr>
            <a:endParaRPr lang="en-US" sz="2649">
              <a:solidFill>
                <a:srgbClr val="060C5B"/>
              </a:solidFill>
              <a:latin typeface="Poppins"/>
              <a:ea typeface="Poppins"/>
              <a:cs typeface="Poppins"/>
              <a:sym typeface="Poppins"/>
            </a:endParaRPr>
          </a:p>
          <a:p>
            <a:pPr algn="l">
              <a:lnSpc>
                <a:spcPts val="3709"/>
              </a:lnSpc>
            </a:pPr>
            <a:endParaRPr lang="en-US" sz="2649">
              <a:solidFill>
                <a:srgbClr val="060C5B"/>
              </a:solidFill>
              <a:latin typeface="Poppins"/>
              <a:ea typeface="Poppins"/>
              <a:cs typeface="Poppins"/>
              <a:sym typeface="Poppins"/>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10172700" y="0"/>
            <a:ext cx="8115300" cy="10287000"/>
          </a:xfrm>
          <a:prstGeom prst="rect">
            <a:avLst/>
          </a:prstGeom>
          <a:solidFill>
            <a:srgbClr val="C0CBD3"/>
          </a:solidFill>
        </p:spPr>
        <p:txBody>
          <a:bodyPr/>
          <a:lstStyle/>
          <a:p>
            <a:endParaRPr lang="en-GB"/>
          </a:p>
        </p:txBody>
      </p:sp>
      <p:sp>
        <p:nvSpPr>
          <p:cNvPr id="3" name="AutoShape 3"/>
          <p:cNvSpPr/>
          <p:nvPr/>
        </p:nvSpPr>
        <p:spPr>
          <a:xfrm>
            <a:off x="9633307" y="1790812"/>
            <a:ext cx="8654693" cy="6667388"/>
          </a:xfrm>
          <a:prstGeom prst="rect">
            <a:avLst/>
          </a:prstGeom>
          <a:solidFill>
            <a:srgbClr val="060C5B"/>
          </a:solidFill>
        </p:spPr>
        <p:txBody>
          <a:bodyPr/>
          <a:lstStyle/>
          <a:p>
            <a:endParaRPr lang="en-GB"/>
          </a:p>
        </p:txBody>
      </p:sp>
      <p:sp>
        <p:nvSpPr>
          <p:cNvPr id="4" name="AutoShape 4"/>
          <p:cNvSpPr/>
          <p:nvPr/>
        </p:nvSpPr>
        <p:spPr>
          <a:xfrm>
            <a:off x="0" y="3897015"/>
            <a:ext cx="219721" cy="2229073"/>
          </a:xfrm>
          <a:prstGeom prst="rect">
            <a:avLst/>
          </a:prstGeom>
          <a:solidFill>
            <a:srgbClr val="192730"/>
          </a:solidFill>
        </p:spPr>
        <p:txBody>
          <a:bodyPr/>
          <a:lstStyle/>
          <a:p>
            <a:endParaRPr lang="en-GB"/>
          </a:p>
        </p:txBody>
      </p:sp>
      <p:grpSp>
        <p:nvGrpSpPr>
          <p:cNvPr id="5" name="Group 5"/>
          <p:cNvGrpSpPr/>
          <p:nvPr/>
        </p:nvGrpSpPr>
        <p:grpSpPr>
          <a:xfrm>
            <a:off x="10091057" y="2427446"/>
            <a:ext cx="7845879" cy="5246370"/>
            <a:chOff x="0" y="0"/>
            <a:chExt cx="1215532" cy="812800"/>
          </a:xfrm>
        </p:grpSpPr>
        <p:sp>
          <p:nvSpPr>
            <p:cNvPr id="6" name="Freeform 6"/>
            <p:cNvSpPr/>
            <p:nvPr/>
          </p:nvSpPr>
          <p:spPr>
            <a:xfrm>
              <a:off x="0" y="0"/>
              <a:ext cx="1215532" cy="812800"/>
            </a:xfrm>
            <a:custGeom>
              <a:avLst/>
              <a:gdLst/>
              <a:ahLst/>
              <a:cxnLst/>
              <a:rect l="l" t="t" r="r" b="b"/>
              <a:pathLst>
                <a:path w="1215532" h="812800">
                  <a:moveTo>
                    <a:pt x="0" y="0"/>
                  </a:moveTo>
                  <a:lnTo>
                    <a:pt x="1215532" y="0"/>
                  </a:lnTo>
                  <a:lnTo>
                    <a:pt x="1215532" y="812800"/>
                  </a:lnTo>
                  <a:lnTo>
                    <a:pt x="0" y="812800"/>
                  </a:lnTo>
                  <a:close/>
                </a:path>
              </a:pathLst>
            </a:custGeom>
            <a:blipFill>
              <a:blip r:embed="rId2"/>
              <a:stretch>
                <a:fillRect l="-242" r="-242"/>
              </a:stretch>
            </a:blipFill>
          </p:spPr>
          <p:txBody>
            <a:bodyPr/>
            <a:lstStyle/>
            <a:p>
              <a:endParaRPr lang="en-GB"/>
            </a:p>
          </p:txBody>
        </p:sp>
      </p:grpSp>
      <p:sp>
        <p:nvSpPr>
          <p:cNvPr id="7" name="TextBox 7"/>
          <p:cNvSpPr txBox="1"/>
          <p:nvPr/>
        </p:nvSpPr>
        <p:spPr>
          <a:xfrm>
            <a:off x="936106" y="719767"/>
            <a:ext cx="6020722" cy="832137"/>
          </a:xfrm>
          <a:prstGeom prst="rect">
            <a:avLst/>
          </a:prstGeom>
        </p:spPr>
        <p:txBody>
          <a:bodyPr lIns="0" tIns="0" rIns="0" bIns="0" rtlCol="0" anchor="t">
            <a:spAutoFit/>
          </a:bodyPr>
          <a:lstStyle/>
          <a:p>
            <a:pPr algn="just">
              <a:lnSpc>
                <a:spcPts val="6074"/>
              </a:lnSpc>
            </a:pPr>
            <a:r>
              <a:rPr lang="en-US" sz="5522" b="1">
                <a:solidFill>
                  <a:srgbClr val="060C5B"/>
                </a:solidFill>
                <a:latin typeface="Poppins Bold"/>
                <a:ea typeface="Poppins Bold"/>
                <a:cs typeface="Poppins Bold"/>
                <a:sym typeface="Poppins Bold"/>
              </a:rPr>
              <a:t>VISITORS</a:t>
            </a:r>
          </a:p>
        </p:txBody>
      </p:sp>
      <p:sp>
        <p:nvSpPr>
          <p:cNvPr id="8" name="TextBox 8"/>
          <p:cNvSpPr txBox="1"/>
          <p:nvPr/>
        </p:nvSpPr>
        <p:spPr>
          <a:xfrm>
            <a:off x="936106" y="1943156"/>
            <a:ext cx="7162872" cy="3742690"/>
          </a:xfrm>
          <a:prstGeom prst="rect">
            <a:avLst/>
          </a:prstGeom>
        </p:spPr>
        <p:txBody>
          <a:bodyPr lIns="0" tIns="0" rIns="0" bIns="0" rtlCol="0" anchor="t">
            <a:spAutoFit/>
          </a:bodyPr>
          <a:lstStyle/>
          <a:p>
            <a:pPr marL="572134" lvl="1" indent="-286067" algn="l">
              <a:lnSpc>
                <a:spcPts val="3709"/>
              </a:lnSpc>
              <a:buFont typeface="Arial"/>
              <a:buChar char="•"/>
            </a:pPr>
            <a:r>
              <a:rPr lang="en-US" sz="2649" b="1">
                <a:solidFill>
                  <a:srgbClr val="060C5B"/>
                </a:solidFill>
                <a:latin typeface="Poppins Bold"/>
                <a:ea typeface="Poppins Bold"/>
                <a:cs typeface="Poppins Bold"/>
                <a:sym typeface="Poppins Bold"/>
              </a:rPr>
              <a:t>Clients: </a:t>
            </a:r>
            <a:r>
              <a:rPr lang="en-US" sz="2649">
                <a:solidFill>
                  <a:srgbClr val="FF3131"/>
                </a:solidFill>
                <a:latin typeface="Poppins"/>
                <a:ea typeface="Poppins"/>
                <a:cs typeface="Poppins"/>
                <a:sym typeface="Poppins"/>
              </a:rPr>
              <a:t>&lt;add details of visitor arrangements including restricted areas&gt;</a:t>
            </a:r>
          </a:p>
          <a:p>
            <a:pPr algn="l">
              <a:lnSpc>
                <a:spcPts val="3709"/>
              </a:lnSpc>
            </a:pPr>
            <a:endParaRPr lang="en-US" sz="2649">
              <a:solidFill>
                <a:srgbClr val="FF3131"/>
              </a:solidFill>
              <a:latin typeface="Poppins"/>
              <a:ea typeface="Poppins"/>
              <a:cs typeface="Poppins"/>
              <a:sym typeface="Poppins"/>
            </a:endParaRPr>
          </a:p>
          <a:p>
            <a:pPr marL="572134" lvl="1" indent="-286067" algn="l">
              <a:lnSpc>
                <a:spcPts val="3709"/>
              </a:lnSpc>
              <a:buFont typeface="Arial"/>
              <a:buChar char="•"/>
            </a:pPr>
            <a:r>
              <a:rPr lang="en-US" sz="2649" b="1">
                <a:solidFill>
                  <a:srgbClr val="060C5B"/>
                </a:solidFill>
                <a:latin typeface="Poppins Bold"/>
                <a:ea typeface="Poppins Bold"/>
                <a:cs typeface="Poppins Bold"/>
                <a:sym typeface="Poppins Bold"/>
              </a:rPr>
              <a:t>Children: </a:t>
            </a:r>
            <a:r>
              <a:rPr lang="en-US" sz="2649">
                <a:solidFill>
                  <a:srgbClr val="FF3131"/>
                </a:solidFill>
                <a:latin typeface="Poppins"/>
                <a:ea typeface="Poppins"/>
                <a:cs typeface="Poppins"/>
                <a:sym typeface="Poppins"/>
              </a:rPr>
              <a:t>&lt;add details of visitor arrangements including restricted areas&gt;</a:t>
            </a:r>
          </a:p>
          <a:p>
            <a:pPr algn="l">
              <a:lnSpc>
                <a:spcPts val="3709"/>
              </a:lnSpc>
            </a:pPr>
            <a:endParaRPr lang="en-US" sz="2649">
              <a:solidFill>
                <a:srgbClr val="FF3131"/>
              </a:solidFill>
              <a:latin typeface="Poppins"/>
              <a:ea typeface="Poppins"/>
              <a:cs typeface="Poppins"/>
              <a:sym typeface="Poppins"/>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4119329" y="359387"/>
            <a:ext cx="3765733" cy="2107615"/>
            <a:chOff x="0" y="0"/>
            <a:chExt cx="422211" cy="236304"/>
          </a:xfrm>
        </p:grpSpPr>
        <p:sp>
          <p:nvSpPr>
            <p:cNvPr id="3" name="Freeform 3"/>
            <p:cNvSpPr/>
            <p:nvPr/>
          </p:nvSpPr>
          <p:spPr>
            <a:xfrm>
              <a:off x="0" y="0"/>
              <a:ext cx="422211" cy="236304"/>
            </a:xfrm>
            <a:custGeom>
              <a:avLst/>
              <a:gdLst/>
              <a:ahLst/>
              <a:cxnLst/>
              <a:rect l="l" t="t" r="r" b="b"/>
              <a:pathLst>
                <a:path w="422211" h="236304">
                  <a:moveTo>
                    <a:pt x="47285" y="0"/>
                  </a:moveTo>
                  <a:lnTo>
                    <a:pt x="374925" y="0"/>
                  </a:lnTo>
                  <a:cubicBezTo>
                    <a:pt x="387466" y="0"/>
                    <a:pt x="399493" y="4982"/>
                    <a:pt x="408361" y="13850"/>
                  </a:cubicBezTo>
                  <a:cubicBezTo>
                    <a:pt x="417229" y="22717"/>
                    <a:pt x="422211" y="34745"/>
                    <a:pt x="422211" y="47285"/>
                  </a:cubicBezTo>
                  <a:lnTo>
                    <a:pt x="422211" y="189019"/>
                  </a:lnTo>
                  <a:cubicBezTo>
                    <a:pt x="422211" y="201560"/>
                    <a:pt x="417229" y="213587"/>
                    <a:pt x="408361" y="222454"/>
                  </a:cubicBezTo>
                  <a:cubicBezTo>
                    <a:pt x="399493" y="231322"/>
                    <a:pt x="387466" y="236304"/>
                    <a:pt x="374925" y="236304"/>
                  </a:cubicBezTo>
                  <a:lnTo>
                    <a:pt x="47285" y="236304"/>
                  </a:lnTo>
                  <a:cubicBezTo>
                    <a:pt x="34745" y="236304"/>
                    <a:pt x="22717" y="231322"/>
                    <a:pt x="13850" y="222454"/>
                  </a:cubicBezTo>
                  <a:cubicBezTo>
                    <a:pt x="4982" y="213587"/>
                    <a:pt x="0" y="201560"/>
                    <a:pt x="0" y="189019"/>
                  </a:cubicBezTo>
                  <a:lnTo>
                    <a:pt x="0" y="47285"/>
                  </a:lnTo>
                  <a:cubicBezTo>
                    <a:pt x="0" y="34745"/>
                    <a:pt x="4982" y="22717"/>
                    <a:pt x="13850" y="13850"/>
                  </a:cubicBezTo>
                  <a:cubicBezTo>
                    <a:pt x="22717" y="4982"/>
                    <a:pt x="34745" y="0"/>
                    <a:pt x="47285" y="0"/>
                  </a:cubicBezTo>
                  <a:close/>
                </a:path>
              </a:pathLst>
            </a:custGeom>
            <a:blipFill>
              <a:blip r:embed="rId2"/>
              <a:stretch>
                <a:fillRect t="-9557" b="-9557"/>
              </a:stretch>
            </a:blipFill>
          </p:spPr>
          <p:txBody>
            <a:bodyPr/>
            <a:lstStyle/>
            <a:p>
              <a:endParaRPr lang="en-GB"/>
            </a:p>
          </p:txBody>
        </p:sp>
      </p:grpSp>
      <p:sp>
        <p:nvSpPr>
          <p:cNvPr id="4" name="TextBox 4"/>
          <p:cNvSpPr txBox="1"/>
          <p:nvPr/>
        </p:nvSpPr>
        <p:spPr>
          <a:xfrm>
            <a:off x="947057" y="1833880"/>
            <a:ext cx="16312243" cy="6543040"/>
          </a:xfrm>
          <a:prstGeom prst="rect">
            <a:avLst/>
          </a:prstGeom>
        </p:spPr>
        <p:txBody>
          <a:bodyPr lIns="0" tIns="0" rIns="0" bIns="0" rtlCol="0" anchor="t">
            <a:spAutoFit/>
          </a:bodyPr>
          <a:lstStyle/>
          <a:p>
            <a:pPr algn="l">
              <a:lnSpc>
                <a:spcPts val="3709"/>
              </a:lnSpc>
            </a:pPr>
            <a:r>
              <a:rPr lang="en-US" sz="2649" b="1">
                <a:solidFill>
                  <a:srgbClr val="050B5B"/>
                </a:solidFill>
                <a:latin typeface="Poppins Bold"/>
                <a:ea typeface="Poppins Bold"/>
                <a:cs typeface="Poppins Bold"/>
                <a:sym typeface="Poppins Bold"/>
              </a:rPr>
              <a:t>Health:</a:t>
            </a:r>
          </a:p>
          <a:p>
            <a:pPr marL="572134" lvl="1" indent="-286067" algn="l">
              <a:lnSpc>
                <a:spcPts val="3709"/>
              </a:lnSpc>
              <a:buFont typeface="Arial"/>
              <a:buChar char="•"/>
            </a:pPr>
            <a:r>
              <a:rPr lang="en-US" sz="2649" b="1">
                <a:solidFill>
                  <a:srgbClr val="050B5B"/>
                </a:solidFill>
                <a:latin typeface="Poppins Bold"/>
                <a:ea typeface="Poppins Bold"/>
                <a:cs typeface="Poppins Bold"/>
                <a:sym typeface="Poppins Bold"/>
              </a:rPr>
              <a:t>Physical health</a:t>
            </a:r>
            <a:r>
              <a:rPr lang="en-US" sz="2649">
                <a:solidFill>
                  <a:srgbClr val="050B5B"/>
                </a:solidFill>
                <a:latin typeface="Poppins Light"/>
                <a:ea typeface="Poppins Light"/>
                <a:cs typeface="Poppins Light"/>
                <a:sym typeface="Poppins Light"/>
              </a:rPr>
              <a:t> - Sleep, diet and exercise</a:t>
            </a:r>
          </a:p>
          <a:p>
            <a:pPr marL="572134" lvl="1" indent="-286067" algn="l">
              <a:lnSpc>
                <a:spcPts val="3709"/>
              </a:lnSpc>
              <a:buFont typeface="Arial"/>
              <a:buChar char="•"/>
            </a:pPr>
            <a:r>
              <a:rPr lang="en-US" sz="2649" b="1">
                <a:solidFill>
                  <a:srgbClr val="050B5B"/>
                </a:solidFill>
                <a:latin typeface="Poppins Bold"/>
                <a:ea typeface="Poppins Bold"/>
                <a:cs typeface="Poppins Bold"/>
                <a:sym typeface="Poppins Bold"/>
              </a:rPr>
              <a:t>Physical safety</a:t>
            </a:r>
            <a:r>
              <a:rPr lang="en-US" sz="2649">
                <a:solidFill>
                  <a:srgbClr val="050B5B"/>
                </a:solidFill>
                <a:latin typeface="Poppins Light"/>
                <a:ea typeface="Poppins Light"/>
                <a:cs typeface="Poppins Light"/>
                <a:sym typeface="Poppins Light"/>
              </a:rPr>
              <a:t> - Safe working practices, safe equipment, safe environment.</a:t>
            </a:r>
          </a:p>
          <a:p>
            <a:pPr marL="572134" lvl="1" indent="-286067" algn="l">
              <a:lnSpc>
                <a:spcPts val="3709"/>
              </a:lnSpc>
              <a:buFont typeface="Arial"/>
              <a:buChar char="•"/>
            </a:pPr>
            <a:r>
              <a:rPr lang="en-US" sz="2649" b="1">
                <a:solidFill>
                  <a:srgbClr val="050B5B"/>
                </a:solidFill>
                <a:latin typeface="Poppins Bold"/>
                <a:ea typeface="Poppins Bold"/>
                <a:cs typeface="Poppins Bold"/>
                <a:sym typeface="Poppins Bold"/>
              </a:rPr>
              <a:t>Mental health</a:t>
            </a:r>
            <a:r>
              <a:rPr lang="en-US" sz="2649">
                <a:solidFill>
                  <a:srgbClr val="050B5B"/>
                </a:solidFill>
                <a:latin typeface="Poppins Light"/>
                <a:ea typeface="Poppins Light"/>
                <a:cs typeface="Poppins Light"/>
                <a:sym typeface="Poppins Light"/>
              </a:rPr>
              <a:t> - Stress management, support to manage mental ill health.</a:t>
            </a:r>
          </a:p>
          <a:p>
            <a:pPr algn="l">
              <a:lnSpc>
                <a:spcPts val="3709"/>
              </a:lnSpc>
            </a:pPr>
            <a:endParaRPr lang="en-US" sz="2649">
              <a:solidFill>
                <a:srgbClr val="050B5B"/>
              </a:solidFill>
              <a:latin typeface="Poppins Light"/>
              <a:ea typeface="Poppins Light"/>
              <a:cs typeface="Poppins Light"/>
              <a:sym typeface="Poppins Light"/>
            </a:endParaRPr>
          </a:p>
          <a:p>
            <a:pPr algn="l">
              <a:lnSpc>
                <a:spcPts val="3709"/>
              </a:lnSpc>
            </a:pPr>
            <a:r>
              <a:rPr lang="en-US" sz="2649" b="1">
                <a:solidFill>
                  <a:srgbClr val="050B5B"/>
                </a:solidFill>
                <a:latin typeface="Poppins Bold"/>
                <a:ea typeface="Poppins Bold"/>
                <a:cs typeface="Poppins Bold"/>
                <a:sym typeface="Poppins Bold"/>
              </a:rPr>
              <a:t>Good Work:</a:t>
            </a:r>
          </a:p>
          <a:p>
            <a:pPr marL="572134" lvl="1" indent="-286067" algn="l">
              <a:lnSpc>
                <a:spcPts val="3709"/>
              </a:lnSpc>
              <a:buFont typeface="Arial"/>
              <a:buChar char="•"/>
            </a:pPr>
            <a:r>
              <a:rPr lang="en-US" sz="2649" b="1">
                <a:solidFill>
                  <a:srgbClr val="050B5B"/>
                </a:solidFill>
                <a:latin typeface="Poppins Bold"/>
                <a:ea typeface="Poppins Bold"/>
                <a:cs typeface="Poppins Bold"/>
                <a:sym typeface="Poppins Bold"/>
              </a:rPr>
              <a:t>Working environment</a:t>
            </a:r>
            <a:r>
              <a:rPr lang="en-US" sz="2649">
                <a:solidFill>
                  <a:srgbClr val="050B5B"/>
                </a:solidFill>
                <a:latin typeface="Poppins Light"/>
                <a:ea typeface="Poppins Light"/>
                <a:cs typeface="Poppins Light"/>
                <a:sym typeface="Poppins Light"/>
              </a:rPr>
              <a:t> - Appropriate working areas, open and inclusive culture.</a:t>
            </a:r>
          </a:p>
          <a:p>
            <a:pPr marL="572134" lvl="1" indent="-286067" algn="l">
              <a:lnSpc>
                <a:spcPts val="3709"/>
              </a:lnSpc>
              <a:buFont typeface="Arial"/>
              <a:buChar char="•"/>
            </a:pPr>
            <a:r>
              <a:rPr lang="en-US" sz="2649" b="1">
                <a:solidFill>
                  <a:srgbClr val="050B5B"/>
                </a:solidFill>
                <a:latin typeface="Poppins Bold"/>
                <a:ea typeface="Poppins Bold"/>
                <a:cs typeface="Poppins Bold"/>
                <a:sym typeface="Poppins Bold"/>
              </a:rPr>
              <a:t>Good line management</a:t>
            </a:r>
            <a:r>
              <a:rPr lang="en-US" sz="2649">
                <a:solidFill>
                  <a:srgbClr val="050B5B"/>
                </a:solidFill>
                <a:latin typeface="Poppins Light"/>
                <a:ea typeface="Poppins Light"/>
                <a:cs typeface="Poppins Light"/>
                <a:sym typeface="Poppins Light"/>
              </a:rPr>
              <a:t> - Effective people management policies, training for line managers, sickness absence management.</a:t>
            </a:r>
          </a:p>
          <a:p>
            <a:pPr marL="572134" lvl="1" indent="-286067" algn="l">
              <a:lnSpc>
                <a:spcPts val="3709"/>
              </a:lnSpc>
              <a:buFont typeface="Arial"/>
              <a:buChar char="•"/>
            </a:pPr>
            <a:r>
              <a:rPr lang="en-US" sz="2649" b="1">
                <a:solidFill>
                  <a:srgbClr val="050B5B"/>
                </a:solidFill>
                <a:latin typeface="Poppins Bold"/>
                <a:ea typeface="Poppins Bold"/>
                <a:cs typeface="Poppins Bold"/>
                <a:sym typeface="Poppins Bold"/>
              </a:rPr>
              <a:t>Work demands</a:t>
            </a:r>
            <a:r>
              <a:rPr lang="en-US" sz="2649">
                <a:solidFill>
                  <a:srgbClr val="050B5B"/>
                </a:solidFill>
                <a:latin typeface="Poppins Light"/>
                <a:ea typeface="Poppins Light"/>
                <a:cs typeface="Poppins Light"/>
                <a:sym typeface="Poppins Light"/>
              </a:rPr>
              <a:t> - Job design, job roles, job quality, workload, working hours, job satisfaction,        work-life balance.</a:t>
            </a:r>
          </a:p>
          <a:p>
            <a:pPr marL="572134" lvl="1" indent="-286067" algn="l">
              <a:lnSpc>
                <a:spcPts val="3709"/>
              </a:lnSpc>
              <a:buFont typeface="Arial"/>
              <a:buChar char="•"/>
            </a:pPr>
            <a:r>
              <a:rPr lang="en-US" sz="2649" b="1">
                <a:solidFill>
                  <a:srgbClr val="050B5B"/>
                </a:solidFill>
                <a:latin typeface="Poppins Bold"/>
                <a:ea typeface="Poppins Bold"/>
                <a:cs typeface="Poppins Bold"/>
                <a:sym typeface="Poppins Bold"/>
              </a:rPr>
              <a:t>Autonomy</a:t>
            </a:r>
            <a:r>
              <a:rPr lang="en-US" sz="2649">
                <a:solidFill>
                  <a:srgbClr val="050B5B"/>
                </a:solidFill>
                <a:latin typeface="Poppins Light"/>
                <a:ea typeface="Poppins Light"/>
                <a:cs typeface="Poppins Light"/>
                <a:sym typeface="Poppins Light"/>
              </a:rPr>
              <a:t> - Control, innovation, whistleblowing.</a:t>
            </a:r>
          </a:p>
          <a:p>
            <a:pPr marL="572134" lvl="1" indent="-286067" algn="l">
              <a:lnSpc>
                <a:spcPts val="3709"/>
              </a:lnSpc>
              <a:buFont typeface="Arial"/>
              <a:buChar char="•"/>
            </a:pPr>
            <a:r>
              <a:rPr lang="en-US" sz="2649" b="1">
                <a:solidFill>
                  <a:srgbClr val="050B5B"/>
                </a:solidFill>
                <a:latin typeface="Poppins Bold"/>
                <a:ea typeface="Poppins Bold"/>
                <a:cs typeface="Poppins Bold"/>
                <a:sym typeface="Poppins Bold"/>
              </a:rPr>
              <a:t>Change management</a:t>
            </a:r>
            <a:r>
              <a:rPr lang="en-US" sz="2649">
                <a:solidFill>
                  <a:srgbClr val="050B5B"/>
                </a:solidFill>
                <a:latin typeface="Poppins Light"/>
                <a:ea typeface="Poppins Light"/>
                <a:cs typeface="Poppins Light"/>
                <a:sym typeface="Poppins Light"/>
              </a:rPr>
              <a:t> - Communication, involvement, leadership.</a:t>
            </a:r>
          </a:p>
          <a:p>
            <a:pPr marL="572134" lvl="1" indent="-286067" algn="l">
              <a:lnSpc>
                <a:spcPts val="3709"/>
              </a:lnSpc>
              <a:buFont typeface="Arial"/>
              <a:buChar char="•"/>
            </a:pPr>
            <a:r>
              <a:rPr lang="en-US" sz="2649" b="1">
                <a:solidFill>
                  <a:srgbClr val="050B5B"/>
                </a:solidFill>
                <a:latin typeface="Poppins Bold"/>
                <a:ea typeface="Poppins Bold"/>
                <a:cs typeface="Poppins Bold"/>
                <a:sym typeface="Poppins Bold"/>
              </a:rPr>
              <a:t>Pay and reward</a:t>
            </a:r>
            <a:r>
              <a:rPr lang="en-US" sz="2649">
                <a:solidFill>
                  <a:srgbClr val="050B5B"/>
                </a:solidFill>
                <a:latin typeface="Poppins Light"/>
                <a:ea typeface="Poppins Light"/>
                <a:cs typeface="Poppins Light"/>
                <a:sym typeface="Poppins Light"/>
              </a:rPr>
              <a:t> - Fair and transparent remuneration practices, non-financial recognition.</a:t>
            </a:r>
          </a:p>
        </p:txBody>
      </p:sp>
      <p:grpSp>
        <p:nvGrpSpPr>
          <p:cNvPr id="5" name="Group 5"/>
          <p:cNvGrpSpPr/>
          <p:nvPr/>
        </p:nvGrpSpPr>
        <p:grpSpPr>
          <a:xfrm>
            <a:off x="2253557" y="8715966"/>
            <a:ext cx="13748638" cy="1215731"/>
            <a:chOff x="0" y="0"/>
            <a:chExt cx="3621041" cy="320192"/>
          </a:xfrm>
        </p:grpSpPr>
        <p:sp>
          <p:nvSpPr>
            <p:cNvPr id="6" name="Freeform 6"/>
            <p:cNvSpPr/>
            <p:nvPr/>
          </p:nvSpPr>
          <p:spPr>
            <a:xfrm>
              <a:off x="0" y="0"/>
              <a:ext cx="3621041" cy="320192"/>
            </a:xfrm>
            <a:custGeom>
              <a:avLst/>
              <a:gdLst/>
              <a:ahLst/>
              <a:cxnLst/>
              <a:rect l="l" t="t" r="r" b="b"/>
              <a:pathLst>
                <a:path w="3621041" h="320192">
                  <a:moveTo>
                    <a:pt x="0" y="0"/>
                  </a:moveTo>
                  <a:lnTo>
                    <a:pt x="3621041" y="0"/>
                  </a:lnTo>
                  <a:lnTo>
                    <a:pt x="3621041" y="320192"/>
                  </a:lnTo>
                  <a:lnTo>
                    <a:pt x="0" y="320192"/>
                  </a:lnTo>
                  <a:close/>
                </a:path>
              </a:pathLst>
            </a:custGeom>
            <a:solidFill>
              <a:srgbClr val="E0B0FF"/>
            </a:solidFill>
          </p:spPr>
          <p:txBody>
            <a:bodyPr/>
            <a:lstStyle/>
            <a:p>
              <a:endParaRPr lang="en-GB"/>
            </a:p>
          </p:txBody>
        </p:sp>
        <p:sp>
          <p:nvSpPr>
            <p:cNvPr id="7" name="TextBox 7"/>
            <p:cNvSpPr txBox="1"/>
            <p:nvPr/>
          </p:nvSpPr>
          <p:spPr>
            <a:xfrm>
              <a:off x="0" y="-28575"/>
              <a:ext cx="3621041" cy="348767"/>
            </a:xfrm>
            <a:prstGeom prst="rect">
              <a:avLst/>
            </a:prstGeom>
          </p:spPr>
          <p:txBody>
            <a:bodyPr lIns="50800" tIns="50800" rIns="50800" bIns="50800" rtlCol="0" anchor="ctr"/>
            <a:lstStyle/>
            <a:p>
              <a:pPr algn="ctr">
                <a:lnSpc>
                  <a:spcPts val="2480"/>
                </a:lnSpc>
              </a:pPr>
              <a:endParaRPr/>
            </a:p>
          </p:txBody>
        </p:sp>
      </p:grpSp>
      <p:sp>
        <p:nvSpPr>
          <p:cNvPr id="8" name="TextBox 8"/>
          <p:cNvSpPr txBox="1"/>
          <p:nvPr/>
        </p:nvSpPr>
        <p:spPr>
          <a:xfrm>
            <a:off x="978375" y="626428"/>
            <a:ext cx="3646124" cy="1002825"/>
          </a:xfrm>
          <a:prstGeom prst="rect">
            <a:avLst/>
          </a:prstGeom>
        </p:spPr>
        <p:txBody>
          <a:bodyPr lIns="0" tIns="0" rIns="0" bIns="0" rtlCol="0" anchor="t">
            <a:spAutoFit/>
          </a:bodyPr>
          <a:lstStyle/>
          <a:p>
            <a:pPr algn="ctr">
              <a:lnSpc>
                <a:spcPts val="7727"/>
              </a:lnSpc>
            </a:pPr>
            <a:r>
              <a:rPr lang="en-US" sz="5520" b="1">
                <a:solidFill>
                  <a:srgbClr val="050B5B"/>
                </a:solidFill>
                <a:latin typeface="Poppins Bold"/>
                <a:ea typeface="Poppins Bold"/>
                <a:cs typeface="Poppins Bold"/>
                <a:sym typeface="Poppins Bold"/>
              </a:rPr>
              <a:t>Wellbeing</a:t>
            </a:r>
          </a:p>
        </p:txBody>
      </p:sp>
      <p:sp>
        <p:nvSpPr>
          <p:cNvPr id="9" name="TextBox 9"/>
          <p:cNvSpPr txBox="1"/>
          <p:nvPr/>
        </p:nvSpPr>
        <p:spPr>
          <a:xfrm>
            <a:off x="2527663" y="8814562"/>
            <a:ext cx="13232674" cy="942340"/>
          </a:xfrm>
          <a:prstGeom prst="rect">
            <a:avLst/>
          </a:prstGeom>
        </p:spPr>
        <p:txBody>
          <a:bodyPr lIns="0" tIns="0" rIns="0" bIns="0" rtlCol="0" anchor="t">
            <a:spAutoFit/>
          </a:bodyPr>
          <a:lstStyle/>
          <a:p>
            <a:pPr algn="ctr">
              <a:lnSpc>
                <a:spcPts val="3709"/>
              </a:lnSpc>
            </a:pPr>
            <a:r>
              <a:rPr lang="en-US" sz="2649" b="1">
                <a:solidFill>
                  <a:srgbClr val="060C5B"/>
                </a:solidFill>
                <a:latin typeface="Poppins Bold"/>
                <a:ea typeface="Poppins Bold"/>
                <a:cs typeface="Poppins Bold"/>
                <a:sym typeface="Poppins Bold"/>
              </a:rPr>
              <a:t>Wellbeing is not just the absence of ill health. It includes the way that people feel about themselves and their lives.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31306" y="446341"/>
            <a:ext cx="7797433" cy="1002792"/>
          </a:xfrm>
          <a:prstGeom prst="rect">
            <a:avLst/>
          </a:prstGeom>
        </p:spPr>
        <p:txBody>
          <a:bodyPr lIns="0" tIns="0" rIns="0" bIns="0" rtlCol="0" anchor="t">
            <a:spAutoFit/>
          </a:bodyPr>
          <a:lstStyle/>
          <a:p>
            <a:pPr algn="ctr">
              <a:lnSpc>
                <a:spcPts val="7727"/>
              </a:lnSpc>
            </a:pPr>
            <a:r>
              <a:rPr lang="en-US" sz="5520" b="1">
                <a:solidFill>
                  <a:srgbClr val="050B5B"/>
                </a:solidFill>
                <a:latin typeface="Poppins Bold"/>
                <a:ea typeface="Poppins Bold"/>
                <a:cs typeface="Poppins Bold"/>
                <a:sym typeface="Poppins Bold"/>
              </a:rPr>
              <a:t>Wellbeing Resources</a:t>
            </a:r>
          </a:p>
        </p:txBody>
      </p:sp>
      <p:sp>
        <p:nvSpPr>
          <p:cNvPr id="3" name="TextBox 3"/>
          <p:cNvSpPr txBox="1"/>
          <p:nvPr/>
        </p:nvSpPr>
        <p:spPr>
          <a:xfrm>
            <a:off x="1153597" y="1948089"/>
            <a:ext cx="1899047" cy="438785"/>
          </a:xfrm>
          <a:prstGeom prst="rect">
            <a:avLst/>
          </a:prstGeom>
        </p:spPr>
        <p:txBody>
          <a:bodyPr lIns="0" tIns="0" rIns="0" bIns="0" rtlCol="0" anchor="t">
            <a:spAutoFit/>
          </a:bodyPr>
          <a:lstStyle/>
          <a:p>
            <a:pPr algn="ctr">
              <a:lnSpc>
                <a:spcPts val="3640"/>
              </a:lnSpc>
            </a:pPr>
            <a:r>
              <a:rPr lang="en-US" sz="2600">
                <a:solidFill>
                  <a:srgbClr val="FF3131"/>
                </a:solidFill>
                <a:latin typeface="Hind Madurai"/>
                <a:ea typeface="Hind Madurai"/>
                <a:cs typeface="Hind Madurai"/>
                <a:sym typeface="Hind Madurai"/>
              </a:rPr>
              <a:t>&lt;add details&gt;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a:xfrm>
            <a:off x="-6454060" y="-550481"/>
            <a:ext cx="17287494" cy="11774314"/>
            <a:chOff x="0" y="0"/>
            <a:chExt cx="5475623" cy="3729384"/>
          </a:xfrm>
        </p:grpSpPr>
        <p:sp>
          <p:nvSpPr>
            <p:cNvPr id="3" name="Freeform 3"/>
            <p:cNvSpPr/>
            <p:nvPr/>
          </p:nvSpPr>
          <p:spPr>
            <a:xfrm>
              <a:off x="0" y="0"/>
              <a:ext cx="5475623" cy="3729384"/>
            </a:xfrm>
            <a:custGeom>
              <a:avLst/>
              <a:gdLst/>
              <a:ahLst/>
              <a:cxnLst/>
              <a:rect l="l" t="t" r="r" b="b"/>
              <a:pathLst>
                <a:path w="5475623" h="3729384">
                  <a:moveTo>
                    <a:pt x="3322462" y="3729384"/>
                  </a:moveTo>
                  <a:lnTo>
                    <a:pt x="0" y="3729384"/>
                  </a:lnTo>
                  <a:lnTo>
                    <a:pt x="2153161" y="0"/>
                  </a:lnTo>
                  <a:lnTo>
                    <a:pt x="5475623" y="0"/>
                  </a:lnTo>
                  <a:lnTo>
                    <a:pt x="3322462" y="3729384"/>
                  </a:lnTo>
                  <a:close/>
                </a:path>
              </a:pathLst>
            </a:custGeom>
            <a:solidFill>
              <a:srgbClr val="192730"/>
            </a:solidFill>
          </p:spPr>
          <p:txBody>
            <a:bodyPr/>
            <a:lstStyle/>
            <a:p>
              <a:endParaRPr lang="en-GB"/>
            </a:p>
          </p:txBody>
        </p:sp>
        <p:sp>
          <p:nvSpPr>
            <p:cNvPr id="4" name="Freeform 4"/>
            <p:cNvSpPr/>
            <p:nvPr/>
          </p:nvSpPr>
          <p:spPr>
            <a:xfrm>
              <a:off x="0" y="0"/>
              <a:ext cx="5475623" cy="3729384"/>
            </a:xfrm>
            <a:custGeom>
              <a:avLst/>
              <a:gdLst/>
              <a:ahLst/>
              <a:cxnLst/>
              <a:rect l="l" t="t" r="r" b="b"/>
              <a:pathLst>
                <a:path w="5475623" h="3729384">
                  <a:moveTo>
                    <a:pt x="3322462" y="3729384"/>
                  </a:moveTo>
                  <a:lnTo>
                    <a:pt x="0" y="3729384"/>
                  </a:lnTo>
                  <a:lnTo>
                    <a:pt x="2153161" y="0"/>
                  </a:lnTo>
                  <a:lnTo>
                    <a:pt x="5475623" y="0"/>
                  </a:lnTo>
                  <a:lnTo>
                    <a:pt x="3322462" y="3729384"/>
                  </a:lnTo>
                  <a:close/>
                </a:path>
              </a:pathLst>
            </a:custGeom>
            <a:blipFill>
              <a:blip r:embed="rId2"/>
              <a:stretch>
                <a:fillRect l="-1113" r="-1113"/>
              </a:stretch>
            </a:blipFill>
          </p:spPr>
          <p:txBody>
            <a:bodyPr/>
            <a:lstStyle/>
            <a:p>
              <a:endParaRPr lang="en-GB"/>
            </a:p>
          </p:txBody>
        </p:sp>
      </p:grpSp>
      <p:grpSp>
        <p:nvGrpSpPr>
          <p:cNvPr id="5" name="Group 5"/>
          <p:cNvGrpSpPr/>
          <p:nvPr/>
        </p:nvGrpSpPr>
        <p:grpSpPr>
          <a:xfrm>
            <a:off x="11362747" y="8015978"/>
            <a:ext cx="1702733" cy="282342"/>
            <a:chOff x="0" y="0"/>
            <a:chExt cx="2270310" cy="376456"/>
          </a:xfrm>
        </p:grpSpPr>
        <p:sp>
          <p:nvSpPr>
            <p:cNvPr id="6" name="Freeform 6"/>
            <p:cNvSpPr/>
            <p:nvPr/>
          </p:nvSpPr>
          <p:spPr>
            <a:xfrm>
              <a:off x="1944027" y="45356"/>
              <a:ext cx="326284" cy="331100"/>
            </a:xfrm>
            <a:custGeom>
              <a:avLst/>
              <a:gdLst/>
              <a:ahLst/>
              <a:cxnLst/>
              <a:rect l="l" t="t" r="r" b="b"/>
              <a:pathLst>
                <a:path w="326284" h="331100">
                  <a:moveTo>
                    <a:pt x="0" y="0"/>
                  </a:moveTo>
                  <a:lnTo>
                    <a:pt x="326283" y="0"/>
                  </a:lnTo>
                  <a:lnTo>
                    <a:pt x="326283" y="331100"/>
                  </a:lnTo>
                  <a:lnTo>
                    <a:pt x="0" y="33110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7" name="TextBox 7"/>
            <p:cNvSpPr txBox="1"/>
            <p:nvPr/>
          </p:nvSpPr>
          <p:spPr>
            <a:xfrm>
              <a:off x="0" y="-9525"/>
              <a:ext cx="2060381" cy="385981"/>
            </a:xfrm>
            <a:prstGeom prst="rect">
              <a:avLst/>
            </a:prstGeom>
          </p:spPr>
          <p:txBody>
            <a:bodyPr lIns="0" tIns="0" rIns="0" bIns="0" rtlCol="0" anchor="t">
              <a:spAutoFit/>
            </a:bodyPr>
            <a:lstStyle/>
            <a:p>
              <a:pPr algn="l">
                <a:lnSpc>
                  <a:spcPts val="2298"/>
                </a:lnSpc>
              </a:pPr>
              <a:r>
                <a:rPr lang="en-US" sz="1853" b="1">
                  <a:solidFill>
                    <a:srgbClr val="FFFFFF"/>
                  </a:solidFill>
                  <a:latin typeface="Montserrat Medium"/>
                  <a:ea typeface="Montserrat Medium"/>
                  <a:cs typeface="Montserrat Medium"/>
                  <a:sym typeface="Montserrat Medium"/>
                </a:rPr>
                <a:t>Learn More</a:t>
              </a:r>
            </a:p>
          </p:txBody>
        </p:sp>
      </p:grpSp>
      <p:sp>
        <p:nvSpPr>
          <p:cNvPr id="8" name="TextBox 8"/>
          <p:cNvSpPr txBox="1"/>
          <p:nvPr/>
        </p:nvSpPr>
        <p:spPr>
          <a:xfrm>
            <a:off x="8958231" y="4045300"/>
            <a:ext cx="3750407" cy="832137"/>
          </a:xfrm>
          <a:prstGeom prst="rect">
            <a:avLst/>
          </a:prstGeom>
        </p:spPr>
        <p:txBody>
          <a:bodyPr lIns="0" tIns="0" rIns="0" bIns="0" rtlCol="0" anchor="t">
            <a:spAutoFit/>
          </a:bodyPr>
          <a:lstStyle/>
          <a:p>
            <a:pPr algn="just">
              <a:lnSpc>
                <a:spcPts val="6074"/>
              </a:lnSpc>
            </a:pPr>
            <a:r>
              <a:rPr lang="en-US" sz="5522" b="1">
                <a:solidFill>
                  <a:srgbClr val="060C5B"/>
                </a:solidFill>
                <a:latin typeface="Poppins Bold"/>
                <a:ea typeface="Poppins Bold"/>
                <a:cs typeface="Poppins Bold"/>
                <a:sym typeface="Poppins Bold"/>
              </a:rPr>
              <a:t>WELFARE</a:t>
            </a:r>
          </a:p>
        </p:txBody>
      </p:sp>
      <p:sp>
        <p:nvSpPr>
          <p:cNvPr id="9" name="TextBox 9"/>
          <p:cNvSpPr txBox="1"/>
          <p:nvPr/>
        </p:nvSpPr>
        <p:spPr>
          <a:xfrm>
            <a:off x="8711636" y="5067300"/>
            <a:ext cx="8707688" cy="3275965"/>
          </a:xfrm>
          <a:prstGeom prst="rect">
            <a:avLst/>
          </a:prstGeom>
        </p:spPr>
        <p:txBody>
          <a:bodyPr lIns="0" tIns="0" rIns="0" bIns="0" rtlCol="0" anchor="t">
            <a:spAutoFit/>
          </a:bodyPr>
          <a:lstStyle/>
          <a:p>
            <a:pPr marL="572134" lvl="1" indent="-286067" algn="l">
              <a:lnSpc>
                <a:spcPts val="3709"/>
              </a:lnSpc>
              <a:buFont typeface="Arial"/>
              <a:buChar char="•"/>
            </a:pPr>
            <a:r>
              <a:rPr lang="en-US" sz="2649">
                <a:solidFill>
                  <a:srgbClr val="060C5B"/>
                </a:solidFill>
                <a:latin typeface="Poppins"/>
                <a:ea typeface="Poppins"/>
                <a:cs typeface="Poppins"/>
                <a:sym typeface="Poppins"/>
              </a:rPr>
              <a:t>Toilets and handwashing facilities are located </a:t>
            </a:r>
            <a:r>
              <a:rPr lang="en-US" sz="2649">
                <a:solidFill>
                  <a:srgbClr val="EE4D28"/>
                </a:solidFill>
                <a:latin typeface="Poppins"/>
                <a:ea typeface="Poppins"/>
                <a:cs typeface="Poppins"/>
                <a:sym typeface="Poppins"/>
              </a:rPr>
              <a:t>&lt;add details&gt;</a:t>
            </a:r>
          </a:p>
          <a:p>
            <a:pPr algn="l">
              <a:lnSpc>
                <a:spcPts val="3709"/>
              </a:lnSpc>
            </a:pPr>
            <a:endParaRPr lang="en-US" sz="2649">
              <a:solidFill>
                <a:srgbClr val="EE4D28"/>
              </a:solidFill>
              <a:latin typeface="Poppins"/>
              <a:ea typeface="Poppins"/>
              <a:cs typeface="Poppins"/>
              <a:sym typeface="Poppins"/>
            </a:endParaRPr>
          </a:p>
          <a:p>
            <a:pPr marL="572134" lvl="1" indent="-286067" algn="l">
              <a:lnSpc>
                <a:spcPts val="3709"/>
              </a:lnSpc>
              <a:buFont typeface="Arial"/>
              <a:buChar char="•"/>
            </a:pPr>
            <a:r>
              <a:rPr lang="en-US" sz="2649">
                <a:solidFill>
                  <a:srgbClr val="060C5B"/>
                </a:solidFill>
                <a:latin typeface="Poppins"/>
                <a:ea typeface="Poppins"/>
                <a:cs typeface="Poppins"/>
                <a:sym typeface="Poppins"/>
              </a:rPr>
              <a:t>Facilities to eat meals are located </a:t>
            </a:r>
            <a:r>
              <a:rPr lang="en-US" sz="2649">
                <a:solidFill>
                  <a:srgbClr val="EE4D28"/>
                </a:solidFill>
                <a:latin typeface="Poppins"/>
                <a:ea typeface="Poppins"/>
                <a:cs typeface="Poppins"/>
                <a:sym typeface="Poppins"/>
              </a:rPr>
              <a:t>&lt;add details</a:t>
            </a:r>
          </a:p>
          <a:p>
            <a:pPr algn="l">
              <a:lnSpc>
                <a:spcPts val="3709"/>
              </a:lnSpc>
            </a:pPr>
            <a:endParaRPr lang="en-US" sz="2649">
              <a:solidFill>
                <a:srgbClr val="EE4D28"/>
              </a:solidFill>
              <a:latin typeface="Poppins"/>
              <a:ea typeface="Poppins"/>
              <a:cs typeface="Poppins"/>
              <a:sym typeface="Poppins"/>
            </a:endParaRPr>
          </a:p>
          <a:p>
            <a:pPr marL="572134" lvl="1" indent="-286067" algn="l">
              <a:lnSpc>
                <a:spcPts val="3709"/>
              </a:lnSpc>
              <a:buFont typeface="Arial"/>
              <a:buChar char="•"/>
            </a:pPr>
            <a:r>
              <a:rPr lang="en-US" sz="2649">
                <a:solidFill>
                  <a:srgbClr val="060C5B"/>
                </a:solidFill>
                <a:latin typeface="Poppins"/>
                <a:ea typeface="Poppins"/>
                <a:cs typeface="Poppins"/>
                <a:sym typeface="Poppins"/>
              </a:rPr>
              <a:t>Drinking water is available </a:t>
            </a:r>
            <a:r>
              <a:rPr lang="en-US" sz="2649">
                <a:solidFill>
                  <a:srgbClr val="EE4D28"/>
                </a:solidFill>
                <a:latin typeface="Poppins"/>
                <a:ea typeface="Poppins"/>
                <a:cs typeface="Poppins"/>
                <a:sym typeface="Poppins"/>
              </a:rPr>
              <a:t>&lt;add details&gt;</a:t>
            </a:r>
          </a:p>
          <a:p>
            <a:pPr algn="l">
              <a:lnSpc>
                <a:spcPts val="3709"/>
              </a:lnSpc>
            </a:pPr>
            <a:endParaRPr lang="en-US" sz="2649">
              <a:solidFill>
                <a:srgbClr val="EE4D28"/>
              </a:solidFill>
              <a:latin typeface="Poppins"/>
              <a:ea typeface="Poppins"/>
              <a:cs typeface="Poppins"/>
              <a:sym typeface="Poppins"/>
            </a:endParaRPr>
          </a:p>
        </p:txBody>
      </p:sp>
      <p:sp>
        <p:nvSpPr>
          <p:cNvPr id="10" name="TextBox 10"/>
          <p:cNvSpPr txBox="1"/>
          <p:nvPr/>
        </p:nvSpPr>
        <p:spPr>
          <a:xfrm>
            <a:off x="10722131" y="400578"/>
            <a:ext cx="6883922" cy="332773"/>
          </a:xfrm>
          <a:prstGeom prst="rect">
            <a:avLst/>
          </a:prstGeom>
        </p:spPr>
        <p:txBody>
          <a:bodyPr lIns="0" tIns="0" rIns="0" bIns="0" rtlCol="0" anchor="t">
            <a:spAutoFit/>
          </a:bodyPr>
          <a:lstStyle/>
          <a:p>
            <a:pPr algn="ctr">
              <a:lnSpc>
                <a:spcPts val="2480"/>
              </a:lnSpc>
            </a:pPr>
            <a:r>
              <a:rPr lang="en-US" sz="2000" b="1">
                <a:solidFill>
                  <a:srgbClr val="EE4D28"/>
                </a:solidFill>
                <a:latin typeface="Poppins Bold"/>
                <a:ea typeface="Poppins Bold"/>
                <a:cs typeface="Poppins Bold"/>
                <a:sym typeface="Poppins Bold"/>
              </a:rPr>
              <a:t>&lt;Add details&gt; </a:t>
            </a:r>
            <a:r>
              <a:rPr lang="en-US" sz="2000" b="1">
                <a:solidFill>
                  <a:srgbClr val="060C5B"/>
                </a:solidFill>
                <a:latin typeface="Poppins Bold"/>
                <a:ea typeface="Poppins Bold"/>
                <a:cs typeface="Poppins Bold"/>
                <a:sym typeface="Poppins Bold"/>
              </a:rPr>
              <a:t> Induction Presentation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10172700" y="0"/>
            <a:ext cx="8115300" cy="10287000"/>
          </a:xfrm>
          <a:prstGeom prst="rect">
            <a:avLst/>
          </a:prstGeom>
          <a:solidFill>
            <a:srgbClr val="C0CBD3"/>
          </a:solidFill>
        </p:spPr>
        <p:txBody>
          <a:bodyPr/>
          <a:lstStyle/>
          <a:p>
            <a:endParaRPr lang="en-GB"/>
          </a:p>
        </p:txBody>
      </p:sp>
      <p:sp>
        <p:nvSpPr>
          <p:cNvPr id="3" name="AutoShape 3"/>
          <p:cNvSpPr/>
          <p:nvPr/>
        </p:nvSpPr>
        <p:spPr>
          <a:xfrm>
            <a:off x="9633307" y="1790812"/>
            <a:ext cx="8654693" cy="6667388"/>
          </a:xfrm>
          <a:prstGeom prst="rect">
            <a:avLst/>
          </a:prstGeom>
          <a:solidFill>
            <a:srgbClr val="060C5B"/>
          </a:solidFill>
        </p:spPr>
        <p:txBody>
          <a:bodyPr/>
          <a:lstStyle/>
          <a:p>
            <a:endParaRPr lang="en-GB"/>
          </a:p>
        </p:txBody>
      </p:sp>
      <p:grpSp>
        <p:nvGrpSpPr>
          <p:cNvPr id="4" name="Group 4"/>
          <p:cNvGrpSpPr/>
          <p:nvPr/>
        </p:nvGrpSpPr>
        <p:grpSpPr>
          <a:xfrm>
            <a:off x="9876676" y="2019356"/>
            <a:ext cx="4000500" cy="6210300"/>
            <a:chOff x="0" y="0"/>
            <a:chExt cx="5334000" cy="8280400"/>
          </a:xfrm>
        </p:grpSpPr>
        <p:pic>
          <p:nvPicPr>
            <p:cNvPr id="5" name="Picture 5"/>
            <p:cNvPicPr>
              <a:picLocks noChangeAspect="1"/>
            </p:cNvPicPr>
            <p:nvPr/>
          </p:nvPicPr>
          <p:blipFill>
            <a:blip r:embed="rId2"/>
            <a:srcRect l="25843" r="25843"/>
            <a:stretch>
              <a:fillRect/>
            </a:stretch>
          </p:blipFill>
          <p:spPr>
            <a:xfrm>
              <a:off x="0" y="0"/>
              <a:ext cx="5334000" cy="8280400"/>
            </a:xfrm>
            <a:prstGeom prst="rect">
              <a:avLst/>
            </a:prstGeom>
          </p:spPr>
        </p:pic>
      </p:grpSp>
      <p:grpSp>
        <p:nvGrpSpPr>
          <p:cNvPr id="6" name="Group 6"/>
          <p:cNvGrpSpPr/>
          <p:nvPr/>
        </p:nvGrpSpPr>
        <p:grpSpPr>
          <a:xfrm>
            <a:off x="14117012" y="2038350"/>
            <a:ext cx="4000500" cy="6210300"/>
            <a:chOff x="0" y="0"/>
            <a:chExt cx="5334000" cy="8280400"/>
          </a:xfrm>
        </p:grpSpPr>
        <p:pic>
          <p:nvPicPr>
            <p:cNvPr id="7" name="Picture 7"/>
            <p:cNvPicPr>
              <a:picLocks noChangeAspect="1"/>
            </p:cNvPicPr>
            <p:nvPr/>
          </p:nvPicPr>
          <p:blipFill>
            <a:blip r:embed="rId3"/>
            <a:srcRect l="28527" r="28527"/>
            <a:stretch>
              <a:fillRect/>
            </a:stretch>
          </p:blipFill>
          <p:spPr>
            <a:xfrm>
              <a:off x="0" y="0"/>
              <a:ext cx="5334000" cy="8280400"/>
            </a:xfrm>
            <a:prstGeom prst="rect">
              <a:avLst/>
            </a:prstGeom>
          </p:spPr>
        </p:pic>
      </p:grpSp>
      <p:sp>
        <p:nvSpPr>
          <p:cNvPr id="8" name="TextBox 8"/>
          <p:cNvSpPr txBox="1"/>
          <p:nvPr/>
        </p:nvSpPr>
        <p:spPr>
          <a:xfrm>
            <a:off x="936106" y="719767"/>
            <a:ext cx="6020722" cy="832137"/>
          </a:xfrm>
          <a:prstGeom prst="rect">
            <a:avLst/>
          </a:prstGeom>
        </p:spPr>
        <p:txBody>
          <a:bodyPr lIns="0" tIns="0" rIns="0" bIns="0" rtlCol="0" anchor="t">
            <a:spAutoFit/>
          </a:bodyPr>
          <a:lstStyle/>
          <a:p>
            <a:pPr algn="just">
              <a:lnSpc>
                <a:spcPts val="6074"/>
              </a:lnSpc>
            </a:pPr>
            <a:r>
              <a:rPr lang="en-US" sz="5522" b="1">
                <a:solidFill>
                  <a:srgbClr val="192730"/>
                </a:solidFill>
                <a:latin typeface="Poppins Bold"/>
                <a:ea typeface="Poppins Bold"/>
                <a:cs typeface="Poppins Bold"/>
                <a:sym typeface="Poppins Bold"/>
              </a:rPr>
              <a:t>WASTE</a:t>
            </a:r>
          </a:p>
        </p:txBody>
      </p:sp>
      <p:sp>
        <p:nvSpPr>
          <p:cNvPr id="9" name="TextBox 9"/>
          <p:cNvSpPr txBox="1"/>
          <p:nvPr/>
        </p:nvSpPr>
        <p:spPr>
          <a:xfrm>
            <a:off x="843694" y="1916673"/>
            <a:ext cx="8551488" cy="7476490"/>
          </a:xfrm>
          <a:prstGeom prst="rect">
            <a:avLst/>
          </a:prstGeom>
        </p:spPr>
        <p:txBody>
          <a:bodyPr lIns="0" tIns="0" rIns="0" bIns="0" rtlCol="0" anchor="t">
            <a:spAutoFit/>
          </a:bodyPr>
          <a:lstStyle/>
          <a:p>
            <a:pPr algn="l">
              <a:lnSpc>
                <a:spcPts val="3709"/>
              </a:lnSpc>
            </a:pPr>
            <a:r>
              <a:rPr lang="en-US" sz="2649" b="1" u="none" strike="noStrike">
                <a:solidFill>
                  <a:srgbClr val="060C5B"/>
                </a:solidFill>
                <a:latin typeface="Poppins Bold"/>
                <a:ea typeface="Poppins Bold"/>
                <a:cs typeface="Poppins Bold"/>
                <a:sym typeface="Poppins Bold"/>
              </a:rPr>
              <a:t>Muck heaps:</a:t>
            </a:r>
          </a:p>
          <a:p>
            <a:pPr algn="l">
              <a:lnSpc>
                <a:spcPts val="3709"/>
              </a:lnSpc>
            </a:pPr>
            <a:r>
              <a:rPr lang="en-US" sz="2649" u="none" strike="noStrike">
                <a:solidFill>
                  <a:srgbClr val="060C5B"/>
                </a:solidFill>
                <a:latin typeface="Poppins"/>
                <a:ea typeface="Poppins"/>
                <a:cs typeface="Poppins"/>
                <a:sym typeface="Poppins"/>
              </a:rPr>
              <a:t>Horse manure and soiled bedding should be stored in designated areas away from watercourses, wells, and drainage systems to prevent contamination. </a:t>
            </a:r>
          </a:p>
          <a:p>
            <a:pPr algn="l">
              <a:lnSpc>
                <a:spcPts val="3709"/>
              </a:lnSpc>
            </a:pPr>
            <a:endParaRPr lang="en-US" sz="2649" u="none" strike="noStrike">
              <a:solidFill>
                <a:srgbClr val="060C5B"/>
              </a:solidFill>
              <a:latin typeface="Poppins"/>
              <a:ea typeface="Poppins"/>
              <a:cs typeface="Poppins"/>
              <a:sym typeface="Poppins"/>
            </a:endParaRPr>
          </a:p>
          <a:p>
            <a:pPr algn="l">
              <a:lnSpc>
                <a:spcPts val="3709"/>
              </a:lnSpc>
            </a:pPr>
            <a:r>
              <a:rPr lang="en-US" sz="2649" u="none" strike="noStrike">
                <a:solidFill>
                  <a:srgbClr val="060C5B"/>
                </a:solidFill>
                <a:latin typeface="Poppins"/>
                <a:ea typeface="Poppins"/>
                <a:cs typeface="Poppins"/>
                <a:sym typeface="Poppins"/>
              </a:rPr>
              <a:t>Muck heaps pose a risk of fire due to the potential for spontaneous combustion. This occurs when the heat generated by the decomposition builds up faster than it can be dissipated.</a:t>
            </a:r>
          </a:p>
          <a:p>
            <a:pPr algn="l">
              <a:lnSpc>
                <a:spcPts val="3709"/>
              </a:lnSpc>
            </a:pPr>
            <a:endParaRPr lang="en-US" sz="2649" u="none" strike="noStrike">
              <a:solidFill>
                <a:srgbClr val="060C5B"/>
              </a:solidFill>
              <a:latin typeface="Poppins"/>
              <a:ea typeface="Poppins"/>
              <a:cs typeface="Poppins"/>
              <a:sym typeface="Poppins"/>
            </a:endParaRPr>
          </a:p>
          <a:p>
            <a:pPr algn="l">
              <a:lnSpc>
                <a:spcPts val="3709"/>
              </a:lnSpc>
              <a:spcBef>
                <a:spcPct val="0"/>
              </a:spcBef>
            </a:pPr>
            <a:r>
              <a:rPr lang="en-US" sz="2649" b="1" u="none" strike="noStrike">
                <a:solidFill>
                  <a:srgbClr val="060C5B"/>
                </a:solidFill>
                <a:latin typeface="Poppins Bold"/>
                <a:ea typeface="Poppins Bold"/>
                <a:cs typeface="Poppins Bold"/>
                <a:sym typeface="Poppins Bold"/>
              </a:rPr>
              <a:t>Veterinary waste:</a:t>
            </a:r>
          </a:p>
          <a:p>
            <a:pPr algn="l">
              <a:lnSpc>
                <a:spcPts val="3709"/>
              </a:lnSpc>
              <a:spcBef>
                <a:spcPct val="0"/>
              </a:spcBef>
            </a:pPr>
            <a:r>
              <a:rPr lang="en-US" sz="2649" u="none" strike="noStrike">
                <a:solidFill>
                  <a:srgbClr val="060C5B"/>
                </a:solidFill>
                <a:latin typeface="Poppins"/>
                <a:ea typeface="Poppins"/>
                <a:cs typeface="Poppins"/>
                <a:sym typeface="Poppins"/>
              </a:rPr>
              <a:t>Appropriate arrangements are in place for the disposal of clinical, sharps, and pharmaceutical waste.  Details of waste processes can be found </a:t>
            </a:r>
            <a:r>
              <a:rPr lang="en-US" sz="2649" u="none" strike="noStrike">
                <a:solidFill>
                  <a:srgbClr val="FF3131"/>
                </a:solidFill>
                <a:latin typeface="Poppins"/>
                <a:ea typeface="Poppins"/>
                <a:cs typeface="Poppins"/>
                <a:sym typeface="Poppins"/>
              </a:rPr>
              <a:t>&lt;add details&gt;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060C5B"/>
        </a:solidFill>
        <a:effectLst/>
      </p:bgPr>
    </p:bg>
    <p:spTree>
      <p:nvGrpSpPr>
        <p:cNvPr id="1" name=""/>
        <p:cNvGrpSpPr/>
        <p:nvPr/>
      </p:nvGrpSpPr>
      <p:grpSpPr>
        <a:xfrm>
          <a:off x="0" y="0"/>
          <a:ext cx="0" cy="0"/>
          <a:chOff x="0" y="0"/>
          <a:chExt cx="0" cy="0"/>
        </a:xfrm>
      </p:grpSpPr>
      <p:sp>
        <p:nvSpPr>
          <p:cNvPr id="2" name="TextBox 2"/>
          <p:cNvSpPr txBox="1"/>
          <p:nvPr/>
        </p:nvSpPr>
        <p:spPr>
          <a:xfrm>
            <a:off x="4303812" y="4595431"/>
            <a:ext cx="9680377" cy="943737"/>
          </a:xfrm>
          <a:prstGeom prst="rect">
            <a:avLst/>
          </a:prstGeom>
        </p:spPr>
        <p:txBody>
          <a:bodyPr lIns="0" tIns="0" rIns="0" bIns="0" rtlCol="0" anchor="t">
            <a:spAutoFit/>
          </a:bodyPr>
          <a:lstStyle/>
          <a:p>
            <a:pPr algn="ctr">
              <a:lnSpc>
                <a:spcPts val="7307"/>
              </a:lnSpc>
            </a:pPr>
            <a:r>
              <a:rPr lang="en-US" sz="5220" b="1">
                <a:solidFill>
                  <a:srgbClr val="FFFFFF"/>
                </a:solidFill>
                <a:latin typeface="Poppins Bold"/>
                <a:ea typeface="Poppins Bold"/>
                <a:cs typeface="Poppins Bold"/>
                <a:sym typeface="Poppins Bold"/>
              </a:rPr>
              <a:t>EMERGENCY ARRANGEMENTS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838088" y="849356"/>
            <a:ext cx="4537759" cy="3692601"/>
          </a:xfrm>
          <a:custGeom>
            <a:avLst/>
            <a:gdLst/>
            <a:ahLst/>
            <a:cxnLst/>
            <a:rect l="l" t="t" r="r" b="b"/>
            <a:pathLst>
              <a:path w="4537759" h="3692601">
                <a:moveTo>
                  <a:pt x="0" y="0"/>
                </a:moveTo>
                <a:lnTo>
                  <a:pt x="4537759" y="0"/>
                </a:lnTo>
                <a:lnTo>
                  <a:pt x="4537759" y="3692601"/>
                </a:lnTo>
                <a:lnTo>
                  <a:pt x="0" y="3692601"/>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a:p>
        </p:txBody>
      </p:sp>
      <p:sp>
        <p:nvSpPr>
          <p:cNvPr id="3" name="AutoShape 3"/>
          <p:cNvSpPr/>
          <p:nvPr/>
        </p:nvSpPr>
        <p:spPr>
          <a:xfrm>
            <a:off x="7733885" y="4683989"/>
            <a:ext cx="6837795" cy="2657558"/>
          </a:xfrm>
          <a:prstGeom prst="rect">
            <a:avLst/>
          </a:prstGeom>
          <a:solidFill>
            <a:srgbClr val="C0CBD3"/>
          </a:solidFill>
        </p:spPr>
        <p:txBody>
          <a:bodyPr/>
          <a:lstStyle/>
          <a:p>
            <a:endParaRPr lang="en-GB"/>
          </a:p>
        </p:txBody>
      </p:sp>
      <p:sp>
        <p:nvSpPr>
          <p:cNvPr id="4" name="TextBox 4"/>
          <p:cNvSpPr txBox="1"/>
          <p:nvPr/>
        </p:nvSpPr>
        <p:spPr>
          <a:xfrm>
            <a:off x="7733885" y="3426566"/>
            <a:ext cx="5925963" cy="934720"/>
          </a:xfrm>
          <a:prstGeom prst="rect">
            <a:avLst/>
          </a:prstGeom>
        </p:spPr>
        <p:txBody>
          <a:bodyPr lIns="0" tIns="0" rIns="0" bIns="0" rtlCol="0" anchor="t">
            <a:spAutoFit/>
          </a:bodyPr>
          <a:lstStyle/>
          <a:p>
            <a:pPr algn="ctr">
              <a:lnSpc>
                <a:spcPts val="7279"/>
              </a:lnSpc>
            </a:pPr>
            <a:r>
              <a:rPr lang="en-US" sz="5199" b="1">
                <a:solidFill>
                  <a:srgbClr val="060C5B"/>
                </a:solidFill>
                <a:latin typeface="Poppins Bold"/>
                <a:ea typeface="Poppins Bold"/>
                <a:cs typeface="Poppins Bold"/>
                <a:sym typeface="Poppins Bold"/>
              </a:rPr>
              <a:t>ARRANGEMENTS</a:t>
            </a:r>
          </a:p>
        </p:txBody>
      </p:sp>
      <p:sp>
        <p:nvSpPr>
          <p:cNvPr id="5" name="TextBox 5"/>
          <p:cNvSpPr txBox="1"/>
          <p:nvPr/>
        </p:nvSpPr>
        <p:spPr>
          <a:xfrm>
            <a:off x="7733885" y="5000625"/>
            <a:ext cx="6837795" cy="2782570"/>
          </a:xfrm>
          <a:prstGeom prst="rect">
            <a:avLst/>
          </a:prstGeom>
        </p:spPr>
        <p:txBody>
          <a:bodyPr lIns="0" tIns="0" rIns="0" bIns="0" rtlCol="0" anchor="t">
            <a:spAutoFit/>
          </a:bodyPr>
          <a:lstStyle/>
          <a:p>
            <a:pPr marL="1122679" lvl="1" indent="-561340" algn="l">
              <a:lnSpc>
                <a:spcPts val="7279"/>
              </a:lnSpc>
              <a:buFont typeface="Arial"/>
              <a:buChar char="•"/>
            </a:pPr>
            <a:r>
              <a:rPr lang="en-US" sz="5199">
                <a:solidFill>
                  <a:srgbClr val="060C5B"/>
                </a:solidFill>
                <a:latin typeface="Poppins"/>
                <a:ea typeface="Poppins"/>
                <a:cs typeface="Poppins"/>
                <a:sym typeface="Poppins"/>
              </a:rPr>
              <a:t>First Aid</a:t>
            </a:r>
          </a:p>
          <a:p>
            <a:pPr marL="1122679" lvl="1" indent="-561340" algn="l">
              <a:lnSpc>
                <a:spcPts val="7279"/>
              </a:lnSpc>
              <a:buFont typeface="Arial"/>
              <a:buChar char="•"/>
            </a:pPr>
            <a:r>
              <a:rPr lang="en-US" sz="5199">
                <a:solidFill>
                  <a:srgbClr val="060C5B"/>
                </a:solidFill>
                <a:latin typeface="Poppins"/>
                <a:ea typeface="Poppins"/>
                <a:cs typeface="Poppins"/>
                <a:sym typeface="Poppins"/>
              </a:rPr>
              <a:t>Fire</a:t>
            </a:r>
          </a:p>
          <a:p>
            <a:pPr algn="l">
              <a:lnSpc>
                <a:spcPts val="7279"/>
              </a:lnSpc>
            </a:pPr>
            <a:endParaRPr lang="en-US" sz="5199">
              <a:solidFill>
                <a:srgbClr val="060C5B"/>
              </a:solidFill>
              <a:latin typeface="Poppins"/>
              <a:ea typeface="Poppins"/>
              <a:cs typeface="Poppins"/>
              <a:sym typeface="Poppins"/>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a:xfrm>
            <a:off x="-6454060" y="-550481"/>
            <a:ext cx="17287494" cy="11774314"/>
            <a:chOff x="0" y="0"/>
            <a:chExt cx="5475623" cy="3729384"/>
          </a:xfrm>
        </p:grpSpPr>
        <p:sp>
          <p:nvSpPr>
            <p:cNvPr id="3" name="Freeform 3"/>
            <p:cNvSpPr/>
            <p:nvPr/>
          </p:nvSpPr>
          <p:spPr>
            <a:xfrm>
              <a:off x="0" y="0"/>
              <a:ext cx="5475623" cy="3729384"/>
            </a:xfrm>
            <a:custGeom>
              <a:avLst/>
              <a:gdLst/>
              <a:ahLst/>
              <a:cxnLst/>
              <a:rect l="l" t="t" r="r" b="b"/>
              <a:pathLst>
                <a:path w="5475623" h="3729384">
                  <a:moveTo>
                    <a:pt x="3322462" y="3729384"/>
                  </a:moveTo>
                  <a:lnTo>
                    <a:pt x="0" y="3729384"/>
                  </a:lnTo>
                  <a:lnTo>
                    <a:pt x="2153161" y="0"/>
                  </a:lnTo>
                  <a:lnTo>
                    <a:pt x="5475623" y="0"/>
                  </a:lnTo>
                  <a:lnTo>
                    <a:pt x="3322462" y="3729384"/>
                  </a:lnTo>
                  <a:close/>
                </a:path>
              </a:pathLst>
            </a:custGeom>
            <a:solidFill>
              <a:srgbClr val="192730"/>
            </a:solidFill>
          </p:spPr>
          <p:txBody>
            <a:bodyPr/>
            <a:lstStyle/>
            <a:p>
              <a:endParaRPr lang="en-GB"/>
            </a:p>
          </p:txBody>
        </p:sp>
        <p:sp>
          <p:nvSpPr>
            <p:cNvPr id="4" name="Freeform 4"/>
            <p:cNvSpPr/>
            <p:nvPr/>
          </p:nvSpPr>
          <p:spPr>
            <a:xfrm>
              <a:off x="0" y="0"/>
              <a:ext cx="5475623" cy="3729384"/>
            </a:xfrm>
            <a:custGeom>
              <a:avLst/>
              <a:gdLst/>
              <a:ahLst/>
              <a:cxnLst/>
              <a:rect l="l" t="t" r="r" b="b"/>
              <a:pathLst>
                <a:path w="5475623" h="3729384">
                  <a:moveTo>
                    <a:pt x="3322462" y="3729384"/>
                  </a:moveTo>
                  <a:lnTo>
                    <a:pt x="0" y="3729384"/>
                  </a:lnTo>
                  <a:lnTo>
                    <a:pt x="2153161" y="0"/>
                  </a:lnTo>
                  <a:lnTo>
                    <a:pt x="5475623" y="0"/>
                  </a:lnTo>
                  <a:lnTo>
                    <a:pt x="3322462" y="3729384"/>
                  </a:lnTo>
                  <a:close/>
                </a:path>
              </a:pathLst>
            </a:custGeom>
            <a:blipFill>
              <a:blip r:embed="rId2"/>
              <a:stretch>
                <a:fillRect l="-1161" r="-1161"/>
              </a:stretch>
            </a:blipFill>
          </p:spPr>
          <p:txBody>
            <a:bodyPr/>
            <a:lstStyle/>
            <a:p>
              <a:endParaRPr lang="en-GB"/>
            </a:p>
          </p:txBody>
        </p:sp>
      </p:grpSp>
      <p:grpSp>
        <p:nvGrpSpPr>
          <p:cNvPr id="5" name="Group 5"/>
          <p:cNvGrpSpPr/>
          <p:nvPr/>
        </p:nvGrpSpPr>
        <p:grpSpPr>
          <a:xfrm>
            <a:off x="11362747" y="8015978"/>
            <a:ext cx="1702733" cy="282342"/>
            <a:chOff x="0" y="0"/>
            <a:chExt cx="2270310" cy="376456"/>
          </a:xfrm>
        </p:grpSpPr>
        <p:sp>
          <p:nvSpPr>
            <p:cNvPr id="6" name="Freeform 6"/>
            <p:cNvSpPr/>
            <p:nvPr/>
          </p:nvSpPr>
          <p:spPr>
            <a:xfrm>
              <a:off x="1944027" y="45356"/>
              <a:ext cx="326284" cy="331100"/>
            </a:xfrm>
            <a:custGeom>
              <a:avLst/>
              <a:gdLst/>
              <a:ahLst/>
              <a:cxnLst/>
              <a:rect l="l" t="t" r="r" b="b"/>
              <a:pathLst>
                <a:path w="326284" h="331100">
                  <a:moveTo>
                    <a:pt x="0" y="0"/>
                  </a:moveTo>
                  <a:lnTo>
                    <a:pt x="326283" y="0"/>
                  </a:lnTo>
                  <a:lnTo>
                    <a:pt x="326283" y="331100"/>
                  </a:lnTo>
                  <a:lnTo>
                    <a:pt x="0" y="33110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7" name="TextBox 7"/>
            <p:cNvSpPr txBox="1"/>
            <p:nvPr/>
          </p:nvSpPr>
          <p:spPr>
            <a:xfrm>
              <a:off x="0" y="-9525"/>
              <a:ext cx="2060381" cy="385981"/>
            </a:xfrm>
            <a:prstGeom prst="rect">
              <a:avLst/>
            </a:prstGeom>
          </p:spPr>
          <p:txBody>
            <a:bodyPr lIns="0" tIns="0" rIns="0" bIns="0" rtlCol="0" anchor="t">
              <a:spAutoFit/>
            </a:bodyPr>
            <a:lstStyle/>
            <a:p>
              <a:pPr algn="l">
                <a:lnSpc>
                  <a:spcPts val="2298"/>
                </a:lnSpc>
              </a:pPr>
              <a:r>
                <a:rPr lang="en-US" sz="1853" b="1">
                  <a:solidFill>
                    <a:srgbClr val="FFFFFF"/>
                  </a:solidFill>
                  <a:latin typeface="Montserrat Medium"/>
                  <a:ea typeface="Montserrat Medium"/>
                  <a:cs typeface="Montserrat Medium"/>
                  <a:sym typeface="Montserrat Medium"/>
                </a:rPr>
                <a:t>Learn More</a:t>
              </a:r>
            </a:p>
          </p:txBody>
        </p:sp>
      </p:grpSp>
      <p:grpSp>
        <p:nvGrpSpPr>
          <p:cNvPr id="8" name="Group 8"/>
          <p:cNvGrpSpPr/>
          <p:nvPr/>
        </p:nvGrpSpPr>
        <p:grpSpPr>
          <a:xfrm>
            <a:off x="14392032" y="1028700"/>
            <a:ext cx="2867268" cy="2833905"/>
            <a:chOff x="0" y="0"/>
            <a:chExt cx="561331" cy="554799"/>
          </a:xfrm>
        </p:grpSpPr>
        <p:sp>
          <p:nvSpPr>
            <p:cNvPr id="9" name="Freeform 9"/>
            <p:cNvSpPr/>
            <p:nvPr/>
          </p:nvSpPr>
          <p:spPr>
            <a:xfrm>
              <a:off x="0" y="0"/>
              <a:ext cx="561331" cy="554799"/>
            </a:xfrm>
            <a:custGeom>
              <a:avLst/>
              <a:gdLst/>
              <a:ahLst/>
              <a:cxnLst/>
              <a:rect l="l" t="t" r="r" b="b"/>
              <a:pathLst>
                <a:path w="561331" h="554799">
                  <a:moveTo>
                    <a:pt x="0" y="0"/>
                  </a:moveTo>
                  <a:lnTo>
                    <a:pt x="561331" y="0"/>
                  </a:lnTo>
                  <a:lnTo>
                    <a:pt x="561331" y="554799"/>
                  </a:lnTo>
                  <a:lnTo>
                    <a:pt x="0" y="554799"/>
                  </a:lnTo>
                  <a:close/>
                </a:path>
              </a:pathLst>
            </a:custGeom>
            <a:blipFill>
              <a:blip r:embed="rId4"/>
              <a:stretch>
                <a:fillRect t="-924" b="-924"/>
              </a:stretch>
            </a:blipFill>
          </p:spPr>
          <p:txBody>
            <a:bodyPr/>
            <a:lstStyle/>
            <a:p>
              <a:endParaRPr lang="en-GB"/>
            </a:p>
          </p:txBody>
        </p:sp>
      </p:grpSp>
      <p:sp>
        <p:nvSpPr>
          <p:cNvPr id="10" name="TextBox 10"/>
          <p:cNvSpPr txBox="1"/>
          <p:nvPr/>
        </p:nvSpPr>
        <p:spPr>
          <a:xfrm>
            <a:off x="8273581" y="4095550"/>
            <a:ext cx="3750407" cy="832137"/>
          </a:xfrm>
          <a:prstGeom prst="rect">
            <a:avLst/>
          </a:prstGeom>
        </p:spPr>
        <p:txBody>
          <a:bodyPr lIns="0" tIns="0" rIns="0" bIns="0" rtlCol="0" anchor="t">
            <a:spAutoFit/>
          </a:bodyPr>
          <a:lstStyle/>
          <a:p>
            <a:pPr algn="just">
              <a:lnSpc>
                <a:spcPts val="6074"/>
              </a:lnSpc>
            </a:pPr>
            <a:r>
              <a:rPr lang="en-US" sz="5522" b="1">
                <a:solidFill>
                  <a:srgbClr val="060C5B"/>
                </a:solidFill>
                <a:latin typeface="Poppins Bold"/>
                <a:ea typeface="Poppins Bold"/>
                <a:cs typeface="Poppins Bold"/>
                <a:sym typeface="Poppins Bold"/>
              </a:rPr>
              <a:t>FIRST-AID</a:t>
            </a:r>
          </a:p>
        </p:txBody>
      </p:sp>
      <p:sp>
        <p:nvSpPr>
          <p:cNvPr id="11" name="TextBox 11"/>
          <p:cNvSpPr txBox="1"/>
          <p:nvPr/>
        </p:nvSpPr>
        <p:spPr>
          <a:xfrm>
            <a:off x="7986024" y="5067300"/>
            <a:ext cx="10158912" cy="5142865"/>
          </a:xfrm>
          <a:prstGeom prst="rect">
            <a:avLst/>
          </a:prstGeom>
        </p:spPr>
        <p:txBody>
          <a:bodyPr lIns="0" tIns="0" rIns="0" bIns="0" rtlCol="0" anchor="t">
            <a:spAutoFit/>
          </a:bodyPr>
          <a:lstStyle/>
          <a:p>
            <a:pPr marL="572134" lvl="1" indent="-286067" algn="l">
              <a:lnSpc>
                <a:spcPts val="3709"/>
              </a:lnSpc>
              <a:buFont typeface="Arial"/>
              <a:buChar char="•"/>
            </a:pPr>
            <a:r>
              <a:rPr lang="en-US" sz="2649">
                <a:solidFill>
                  <a:srgbClr val="060C5B"/>
                </a:solidFill>
                <a:latin typeface="Poppins"/>
                <a:ea typeface="Poppins"/>
                <a:cs typeface="Poppins"/>
                <a:sym typeface="Poppins"/>
              </a:rPr>
              <a:t>The trained first-aiders are: </a:t>
            </a:r>
            <a:r>
              <a:rPr lang="en-US" sz="2649">
                <a:solidFill>
                  <a:srgbClr val="EE4D28"/>
                </a:solidFill>
                <a:latin typeface="Poppins"/>
                <a:ea typeface="Poppins"/>
                <a:cs typeface="Poppins"/>
                <a:sym typeface="Poppins"/>
              </a:rPr>
              <a:t>&lt;add details&gt;</a:t>
            </a:r>
          </a:p>
          <a:p>
            <a:pPr algn="l">
              <a:lnSpc>
                <a:spcPts val="3709"/>
              </a:lnSpc>
            </a:pPr>
            <a:endParaRPr lang="en-US" sz="2649">
              <a:solidFill>
                <a:srgbClr val="EE4D28"/>
              </a:solidFill>
              <a:latin typeface="Poppins"/>
              <a:ea typeface="Poppins"/>
              <a:cs typeface="Poppins"/>
              <a:sym typeface="Poppins"/>
            </a:endParaRPr>
          </a:p>
          <a:p>
            <a:pPr marL="572134" lvl="1" indent="-286067" algn="l">
              <a:lnSpc>
                <a:spcPts val="3709"/>
              </a:lnSpc>
              <a:buFont typeface="Arial"/>
              <a:buChar char="•"/>
            </a:pPr>
            <a:r>
              <a:rPr lang="en-US" sz="2649">
                <a:solidFill>
                  <a:srgbClr val="060C5B"/>
                </a:solidFill>
                <a:latin typeface="Poppins"/>
                <a:ea typeface="Poppins"/>
                <a:cs typeface="Poppins"/>
                <a:sym typeface="Poppins"/>
              </a:rPr>
              <a:t>The First-aid kit is available  </a:t>
            </a:r>
            <a:r>
              <a:rPr lang="en-US" sz="2649">
                <a:solidFill>
                  <a:srgbClr val="EE4D28"/>
                </a:solidFill>
                <a:latin typeface="Poppins"/>
                <a:ea typeface="Poppins"/>
                <a:cs typeface="Poppins"/>
                <a:sym typeface="Poppins"/>
              </a:rPr>
              <a:t>&lt;add details&gt;</a:t>
            </a:r>
          </a:p>
          <a:p>
            <a:pPr algn="l">
              <a:lnSpc>
                <a:spcPts val="3709"/>
              </a:lnSpc>
            </a:pPr>
            <a:endParaRPr lang="en-US" sz="2649">
              <a:solidFill>
                <a:srgbClr val="EE4D28"/>
              </a:solidFill>
              <a:latin typeface="Poppins"/>
              <a:ea typeface="Poppins"/>
              <a:cs typeface="Poppins"/>
              <a:sym typeface="Poppins"/>
            </a:endParaRPr>
          </a:p>
          <a:p>
            <a:pPr marL="572134" lvl="1" indent="-286067" algn="l">
              <a:lnSpc>
                <a:spcPts val="3709"/>
              </a:lnSpc>
              <a:buFont typeface="Arial"/>
              <a:buChar char="•"/>
            </a:pPr>
            <a:r>
              <a:rPr lang="en-US" sz="2649">
                <a:solidFill>
                  <a:srgbClr val="060C5B"/>
                </a:solidFill>
                <a:latin typeface="Poppins"/>
                <a:ea typeface="Poppins"/>
                <a:cs typeface="Poppins"/>
                <a:sym typeface="Poppins"/>
              </a:rPr>
              <a:t>Notify the Stud Manager if you are involved in an accident/ incident (near-miss) or think that you have been made unwell due to your working environment.</a:t>
            </a:r>
          </a:p>
          <a:p>
            <a:pPr algn="l">
              <a:lnSpc>
                <a:spcPts val="3709"/>
              </a:lnSpc>
            </a:pPr>
            <a:endParaRPr lang="en-US" sz="2649">
              <a:solidFill>
                <a:srgbClr val="060C5B"/>
              </a:solidFill>
              <a:latin typeface="Poppins"/>
              <a:ea typeface="Poppins"/>
              <a:cs typeface="Poppins"/>
              <a:sym typeface="Poppins"/>
            </a:endParaRPr>
          </a:p>
          <a:p>
            <a:pPr marL="572134" lvl="1" indent="-286067" algn="l">
              <a:lnSpc>
                <a:spcPts val="3709"/>
              </a:lnSpc>
              <a:buFont typeface="Arial"/>
              <a:buChar char="•"/>
            </a:pPr>
            <a:r>
              <a:rPr lang="en-US" sz="2649">
                <a:solidFill>
                  <a:srgbClr val="060C5B"/>
                </a:solidFill>
                <a:latin typeface="Poppins"/>
                <a:ea typeface="Poppins"/>
                <a:cs typeface="Poppins"/>
                <a:sym typeface="Poppins"/>
              </a:rPr>
              <a:t>All accidents should be recorded in the Stud Accident Book, which is located </a:t>
            </a:r>
            <a:r>
              <a:rPr lang="en-US" sz="2649">
                <a:solidFill>
                  <a:srgbClr val="EE4D28"/>
                </a:solidFill>
                <a:latin typeface="Poppins"/>
                <a:ea typeface="Poppins"/>
                <a:cs typeface="Poppins"/>
                <a:sym typeface="Poppins"/>
              </a:rPr>
              <a:t>&lt;insert details&gt;</a:t>
            </a:r>
            <a:r>
              <a:rPr lang="en-US" sz="2649">
                <a:solidFill>
                  <a:srgbClr val="060C5B"/>
                </a:solidFill>
                <a:latin typeface="Poppins"/>
                <a:ea typeface="Poppins"/>
                <a:cs typeface="Poppins"/>
                <a:sym typeface="Poppins"/>
              </a:rPr>
              <a:t>.</a:t>
            </a:r>
          </a:p>
          <a:p>
            <a:pPr algn="l">
              <a:lnSpc>
                <a:spcPts val="3709"/>
              </a:lnSpc>
            </a:pPr>
            <a:endParaRPr lang="en-US" sz="2649">
              <a:solidFill>
                <a:srgbClr val="060C5B"/>
              </a:solidFill>
              <a:latin typeface="Poppins"/>
              <a:ea typeface="Poppins"/>
              <a:cs typeface="Poppins"/>
              <a:sym typeface="Poppins"/>
            </a:endParaRPr>
          </a:p>
        </p:txBody>
      </p:sp>
      <p:sp>
        <p:nvSpPr>
          <p:cNvPr id="12" name="TextBox 12"/>
          <p:cNvSpPr txBox="1"/>
          <p:nvPr/>
        </p:nvSpPr>
        <p:spPr>
          <a:xfrm>
            <a:off x="11429763" y="243072"/>
            <a:ext cx="6858237" cy="332773"/>
          </a:xfrm>
          <a:prstGeom prst="rect">
            <a:avLst/>
          </a:prstGeom>
        </p:spPr>
        <p:txBody>
          <a:bodyPr lIns="0" tIns="0" rIns="0" bIns="0" rtlCol="0" anchor="t">
            <a:spAutoFit/>
          </a:bodyPr>
          <a:lstStyle/>
          <a:p>
            <a:pPr algn="ctr">
              <a:lnSpc>
                <a:spcPts val="2480"/>
              </a:lnSpc>
            </a:pPr>
            <a:r>
              <a:rPr lang="en-US" sz="2000" b="1">
                <a:solidFill>
                  <a:srgbClr val="EE4D28"/>
                </a:solidFill>
                <a:latin typeface="Poppins Bold"/>
                <a:ea typeface="Poppins Bold"/>
                <a:cs typeface="Poppins Bold"/>
                <a:sym typeface="Poppins Bold"/>
              </a:rPr>
              <a:t> &lt;Add details&gt; </a:t>
            </a:r>
            <a:r>
              <a:rPr lang="en-US" sz="2000" b="1">
                <a:solidFill>
                  <a:srgbClr val="060C5B"/>
                </a:solidFill>
                <a:latin typeface="Poppins Bold"/>
                <a:ea typeface="Poppins Bold"/>
                <a:cs typeface="Poppins Bold"/>
                <a:sym typeface="Poppins Bold"/>
              </a:rPr>
              <a:t>Induction Presentation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790468"/>
            <a:ext cx="6020722" cy="774987"/>
          </a:xfrm>
          <a:prstGeom prst="rect">
            <a:avLst/>
          </a:prstGeom>
        </p:spPr>
        <p:txBody>
          <a:bodyPr lIns="0" tIns="0" rIns="0" bIns="0" rtlCol="0" anchor="t">
            <a:spAutoFit/>
          </a:bodyPr>
          <a:lstStyle/>
          <a:p>
            <a:pPr algn="just">
              <a:lnSpc>
                <a:spcPts val="6074"/>
              </a:lnSpc>
            </a:pPr>
            <a:r>
              <a:rPr lang="en-US" sz="5522" b="1">
                <a:solidFill>
                  <a:srgbClr val="060C5B"/>
                </a:solidFill>
                <a:latin typeface="Barlow SemiCondensed Bold"/>
                <a:ea typeface="Barlow SemiCondensed Bold"/>
                <a:cs typeface="Barlow SemiCondensed Bold"/>
                <a:sym typeface="Barlow SemiCondensed Bold"/>
              </a:rPr>
              <a:t>NEAREST HOSPITAL</a:t>
            </a:r>
          </a:p>
        </p:txBody>
      </p:sp>
      <p:sp>
        <p:nvSpPr>
          <p:cNvPr id="3" name="TextBox 3"/>
          <p:cNvSpPr txBox="1"/>
          <p:nvPr/>
        </p:nvSpPr>
        <p:spPr>
          <a:xfrm>
            <a:off x="11404078" y="260515"/>
            <a:ext cx="6883922" cy="332740"/>
          </a:xfrm>
          <a:prstGeom prst="rect">
            <a:avLst/>
          </a:prstGeom>
        </p:spPr>
        <p:txBody>
          <a:bodyPr lIns="0" tIns="0" rIns="0" bIns="0" rtlCol="0" anchor="t">
            <a:spAutoFit/>
          </a:bodyPr>
          <a:lstStyle/>
          <a:p>
            <a:pPr algn="ctr">
              <a:lnSpc>
                <a:spcPts val="2480"/>
              </a:lnSpc>
            </a:pPr>
            <a:r>
              <a:rPr lang="en-US" sz="2000" b="1">
                <a:solidFill>
                  <a:srgbClr val="EE4D28"/>
                </a:solidFill>
                <a:latin typeface="Poppins Bold"/>
                <a:ea typeface="Poppins Bold"/>
                <a:cs typeface="Poppins Bold"/>
                <a:sym typeface="Poppins Bold"/>
              </a:rPr>
              <a:t>&lt;Add Details&gt;</a:t>
            </a:r>
            <a:r>
              <a:rPr lang="en-US" sz="2000" b="1">
                <a:solidFill>
                  <a:srgbClr val="060C5B"/>
                </a:solidFill>
                <a:latin typeface="Poppins Bold"/>
                <a:ea typeface="Poppins Bold"/>
                <a:cs typeface="Poppins Bold"/>
                <a:sym typeface="Poppins Bold"/>
              </a:rPr>
              <a:t> Induction Presentation</a:t>
            </a:r>
          </a:p>
        </p:txBody>
      </p:sp>
      <p:sp>
        <p:nvSpPr>
          <p:cNvPr id="4" name="TextBox 4"/>
          <p:cNvSpPr txBox="1"/>
          <p:nvPr/>
        </p:nvSpPr>
        <p:spPr>
          <a:xfrm>
            <a:off x="4780211" y="4274503"/>
            <a:ext cx="8727579" cy="1069328"/>
          </a:xfrm>
          <a:prstGeom prst="rect">
            <a:avLst/>
          </a:prstGeom>
        </p:spPr>
        <p:txBody>
          <a:bodyPr lIns="0" tIns="0" rIns="0" bIns="0" rtlCol="0" anchor="t">
            <a:spAutoFit/>
          </a:bodyPr>
          <a:lstStyle/>
          <a:p>
            <a:pPr algn="ctr">
              <a:lnSpc>
                <a:spcPts val="8260"/>
              </a:lnSpc>
            </a:pPr>
            <a:r>
              <a:rPr lang="en-US" sz="5900">
                <a:solidFill>
                  <a:srgbClr val="EE4D28"/>
                </a:solidFill>
                <a:latin typeface="Poppins"/>
                <a:ea typeface="Poppins"/>
                <a:cs typeface="Poppins"/>
                <a:sym typeface="Poppins"/>
              </a:rPr>
              <a:t>&lt;add details and map&gt;</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735097" y="2072951"/>
            <a:ext cx="9277659" cy="4864412"/>
          </a:xfrm>
          <a:prstGeom prst="rect">
            <a:avLst/>
          </a:prstGeom>
          <a:solidFill>
            <a:srgbClr val="C0CBD3"/>
          </a:solidFill>
        </p:spPr>
        <p:txBody>
          <a:bodyPr/>
          <a:lstStyle/>
          <a:p>
            <a:endParaRPr lang="en-GB"/>
          </a:p>
        </p:txBody>
      </p:sp>
      <p:grpSp>
        <p:nvGrpSpPr>
          <p:cNvPr id="3" name="Group 3"/>
          <p:cNvGrpSpPr/>
          <p:nvPr/>
        </p:nvGrpSpPr>
        <p:grpSpPr>
          <a:xfrm>
            <a:off x="11571270" y="2072951"/>
            <a:ext cx="4565707" cy="4064356"/>
            <a:chOff x="0" y="0"/>
            <a:chExt cx="707348" cy="629675"/>
          </a:xfrm>
        </p:grpSpPr>
        <p:sp>
          <p:nvSpPr>
            <p:cNvPr id="4" name="Freeform 4"/>
            <p:cNvSpPr/>
            <p:nvPr/>
          </p:nvSpPr>
          <p:spPr>
            <a:xfrm>
              <a:off x="0" y="0"/>
              <a:ext cx="707348" cy="629675"/>
            </a:xfrm>
            <a:custGeom>
              <a:avLst/>
              <a:gdLst/>
              <a:ahLst/>
              <a:cxnLst/>
              <a:rect l="l" t="t" r="r" b="b"/>
              <a:pathLst>
                <a:path w="707348" h="629675">
                  <a:moveTo>
                    <a:pt x="0" y="0"/>
                  </a:moveTo>
                  <a:lnTo>
                    <a:pt x="707348" y="0"/>
                  </a:lnTo>
                  <a:lnTo>
                    <a:pt x="707348" y="629675"/>
                  </a:lnTo>
                  <a:lnTo>
                    <a:pt x="0" y="629675"/>
                  </a:lnTo>
                  <a:close/>
                </a:path>
              </a:pathLst>
            </a:custGeom>
            <a:blipFill>
              <a:blip r:embed="rId2"/>
              <a:stretch>
                <a:fillRect l="-388" r="-388"/>
              </a:stretch>
            </a:blipFill>
          </p:spPr>
          <p:txBody>
            <a:bodyPr/>
            <a:lstStyle/>
            <a:p>
              <a:endParaRPr lang="en-GB"/>
            </a:p>
          </p:txBody>
        </p:sp>
      </p:grpSp>
      <p:sp>
        <p:nvSpPr>
          <p:cNvPr id="5" name="TextBox 5"/>
          <p:cNvSpPr txBox="1"/>
          <p:nvPr/>
        </p:nvSpPr>
        <p:spPr>
          <a:xfrm>
            <a:off x="735097" y="816601"/>
            <a:ext cx="14727460" cy="832137"/>
          </a:xfrm>
          <a:prstGeom prst="rect">
            <a:avLst/>
          </a:prstGeom>
        </p:spPr>
        <p:txBody>
          <a:bodyPr lIns="0" tIns="0" rIns="0" bIns="0" rtlCol="0" anchor="t">
            <a:spAutoFit/>
          </a:bodyPr>
          <a:lstStyle/>
          <a:p>
            <a:pPr algn="l">
              <a:lnSpc>
                <a:spcPts val="6074"/>
              </a:lnSpc>
            </a:pPr>
            <a:r>
              <a:rPr lang="en-US" sz="5522" b="1">
                <a:solidFill>
                  <a:srgbClr val="060C5B"/>
                </a:solidFill>
                <a:latin typeface="Poppins Bold"/>
                <a:ea typeface="Poppins Bold"/>
                <a:cs typeface="Poppins Bold"/>
                <a:sym typeface="Poppins Bold"/>
              </a:rPr>
              <a:t>EXAMPLES OF INCIDENTS (NEAR MISSES)</a:t>
            </a:r>
          </a:p>
        </p:txBody>
      </p:sp>
      <p:sp>
        <p:nvSpPr>
          <p:cNvPr id="6" name="TextBox 6"/>
          <p:cNvSpPr txBox="1"/>
          <p:nvPr/>
        </p:nvSpPr>
        <p:spPr>
          <a:xfrm>
            <a:off x="825844" y="2261223"/>
            <a:ext cx="9096165" cy="4676140"/>
          </a:xfrm>
          <a:prstGeom prst="rect">
            <a:avLst/>
          </a:prstGeom>
        </p:spPr>
        <p:txBody>
          <a:bodyPr lIns="0" tIns="0" rIns="0" bIns="0" rtlCol="0" anchor="t">
            <a:spAutoFit/>
          </a:bodyPr>
          <a:lstStyle/>
          <a:p>
            <a:pPr marL="572134" lvl="1" indent="-286067" algn="l">
              <a:lnSpc>
                <a:spcPts val="3709"/>
              </a:lnSpc>
              <a:buFont typeface="Arial"/>
              <a:buChar char="•"/>
            </a:pPr>
            <a:r>
              <a:rPr lang="en-US" sz="2649">
                <a:solidFill>
                  <a:srgbClr val="060C5B"/>
                </a:solidFill>
                <a:latin typeface="Poppins"/>
                <a:ea typeface="Poppins"/>
                <a:cs typeface="Poppins"/>
                <a:sym typeface="Poppins"/>
              </a:rPr>
              <a:t>Narrowly missing a pedestrian when reversing a tractor.</a:t>
            </a:r>
          </a:p>
          <a:p>
            <a:pPr algn="l">
              <a:lnSpc>
                <a:spcPts val="3709"/>
              </a:lnSpc>
            </a:pPr>
            <a:endParaRPr lang="en-US" sz="2649">
              <a:solidFill>
                <a:srgbClr val="060C5B"/>
              </a:solidFill>
              <a:latin typeface="Poppins"/>
              <a:ea typeface="Poppins"/>
              <a:cs typeface="Poppins"/>
              <a:sym typeface="Poppins"/>
            </a:endParaRPr>
          </a:p>
          <a:p>
            <a:pPr marL="572134" lvl="1" indent="-286067" algn="l">
              <a:lnSpc>
                <a:spcPts val="3709"/>
              </a:lnSpc>
              <a:buFont typeface="Arial"/>
              <a:buChar char="•"/>
            </a:pPr>
            <a:r>
              <a:rPr lang="en-US" sz="2649">
                <a:solidFill>
                  <a:srgbClr val="060C5B"/>
                </a:solidFill>
                <a:latin typeface="Poppins"/>
                <a:ea typeface="Poppins"/>
                <a:cs typeface="Poppins"/>
                <a:sym typeface="Poppins"/>
              </a:rPr>
              <a:t>Discovering a mare is foal proud after experiencing aggressive behaviour.</a:t>
            </a:r>
          </a:p>
          <a:p>
            <a:pPr algn="l">
              <a:lnSpc>
                <a:spcPts val="3709"/>
              </a:lnSpc>
            </a:pPr>
            <a:endParaRPr lang="en-US" sz="2649">
              <a:solidFill>
                <a:srgbClr val="060C5B"/>
              </a:solidFill>
              <a:latin typeface="Poppins"/>
              <a:ea typeface="Poppins"/>
              <a:cs typeface="Poppins"/>
              <a:sym typeface="Poppins"/>
            </a:endParaRPr>
          </a:p>
          <a:p>
            <a:pPr marL="572134" lvl="1" indent="-286067" algn="l">
              <a:lnSpc>
                <a:spcPts val="3709"/>
              </a:lnSpc>
              <a:buFont typeface="Arial"/>
              <a:buChar char="•"/>
            </a:pPr>
            <a:r>
              <a:rPr lang="en-US" sz="2649">
                <a:solidFill>
                  <a:srgbClr val="060C5B"/>
                </a:solidFill>
                <a:latin typeface="Poppins"/>
                <a:ea typeface="Poppins"/>
                <a:cs typeface="Poppins"/>
                <a:sym typeface="Poppins"/>
              </a:rPr>
              <a:t>Nearly being struck by a falling item.</a:t>
            </a:r>
          </a:p>
          <a:p>
            <a:pPr algn="l">
              <a:lnSpc>
                <a:spcPts val="3709"/>
              </a:lnSpc>
            </a:pPr>
            <a:endParaRPr lang="en-US" sz="2649">
              <a:solidFill>
                <a:srgbClr val="060C5B"/>
              </a:solidFill>
              <a:latin typeface="Poppins"/>
              <a:ea typeface="Poppins"/>
              <a:cs typeface="Poppins"/>
              <a:sym typeface="Poppins"/>
            </a:endParaRPr>
          </a:p>
          <a:p>
            <a:pPr marL="572134" lvl="1" indent="-286067" algn="l">
              <a:lnSpc>
                <a:spcPts val="3709"/>
              </a:lnSpc>
              <a:buFont typeface="Arial"/>
              <a:buChar char="•"/>
            </a:pPr>
            <a:r>
              <a:rPr lang="en-US" sz="2649">
                <a:solidFill>
                  <a:srgbClr val="060C5B"/>
                </a:solidFill>
                <a:latin typeface="Poppins"/>
                <a:ea typeface="Poppins"/>
                <a:cs typeface="Poppins"/>
                <a:sym typeface="Poppins"/>
              </a:rPr>
              <a:t>Finding contractor equipment left in a stable.</a:t>
            </a:r>
          </a:p>
          <a:p>
            <a:pPr algn="l">
              <a:lnSpc>
                <a:spcPts val="3709"/>
              </a:lnSpc>
            </a:pPr>
            <a:endParaRPr lang="en-US" sz="2649">
              <a:solidFill>
                <a:srgbClr val="060C5B"/>
              </a:solidFill>
              <a:latin typeface="Poppins"/>
              <a:ea typeface="Poppins"/>
              <a:cs typeface="Poppins"/>
              <a:sym typeface="Poppins"/>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a:xfrm>
            <a:off x="-6454060" y="-550481"/>
            <a:ext cx="17287494" cy="11774314"/>
            <a:chOff x="0" y="0"/>
            <a:chExt cx="5475623" cy="3729384"/>
          </a:xfrm>
        </p:grpSpPr>
        <p:sp>
          <p:nvSpPr>
            <p:cNvPr id="3" name="Freeform 3"/>
            <p:cNvSpPr/>
            <p:nvPr/>
          </p:nvSpPr>
          <p:spPr>
            <a:xfrm>
              <a:off x="0" y="0"/>
              <a:ext cx="5475623" cy="3729384"/>
            </a:xfrm>
            <a:custGeom>
              <a:avLst/>
              <a:gdLst/>
              <a:ahLst/>
              <a:cxnLst/>
              <a:rect l="l" t="t" r="r" b="b"/>
              <a:pathLst>
                <a:path w="5475623" h="3729384">
                  <a:moveTo>
                    <a:pt x="3322462" y="3729384"/>
                  </a:moveTo>
                  <a:lnTo>
                    <a:pt x="0" y="3729384"/>
                  </a:lnTo>
                  <a:lnTo>
                    <a:pt x="2153161" y="0"/>
                  </a:lnTo>
                  <a:lnTo>
                    <a:pt x="5475623" y="0"/>
                  </a:lnTo>
                  <a:lnTo>
                    <a:pt x="3322462" y="3729384"/>
                  </a:lnTo>
                  <a:close/>
                </a:path>
              </a:pathLst>
            </a:custGeom>
            <a:solidFill>
              <a:srgbClr val="192730"/>
            </a:solidFill>
          </p:spPr>
          <p:txBody>
            <a:bodyPr/>
            <a:lstStyle/>
            <a:p>
              <a:endParaRPr lang="en-GB"/>
            </a:p>
          </p:txBody>
        </p:sp>
        <p:sp>
          <p:nvSpPr>
            <p:cNvPr id="4" name="Freeform 4"/>
            <p:cNvSpPr/>
            <p:nvPr/>
          </p:nvSpPr>
          <p:spPr>
            <a:xfrm>
              <a:off x="0" y="0"/>
              <a:ext cx="5475623" cy="3729384"/>
            </a:xfrm>
            <a:custGeom>
              <a:avLst/>
              <a:gdLst/>
              <a:ahLst/>
              <a:cxnLst/>
              <a:rect l="l" t="t" r="r" b="b"/>
              <a:pathLst>
                <a:path w="5475623" h="3729384">
                  <a:moveTo>
                    <a:pt x="3322462" y="3729384"/>
                  </a:moveTo>
                  <a:lnTo>
                    <a:pt x="0" y="3729384"/>
                  </a:lnTo>
                  <a:lnTo>
                    <a:pt x="2153161" y="0"/>
                  </a:lnTo>
                  <a:lnTo>
                    <a:pt x="5475623" y="0"/>
                  </a:lnTo>
                  <a:lnTo>
                    <a:pt x="3322462" y="3729384"/>
                  </a:lnTo>
                  <a:close/>
                </a:path>
              </a:pathLst>
            </a:custGeom>
            <a:blipFill>
              <a:blip r:embed="rId2"/>
              <a:stretch>
                <a:fillRect t="-5058" b="-5058"/>
              </a:stretch>
            </a:blipFill>
          </p:spPr>
          <p:txBody>
            <a:bodyPr/>
            <a:lstStyle/>
            <a:p>
              <a:endParaRPr lang="en-GB"/>
            </a:p>
          </p:txBody>
        </p:sp>
      </p:grpSp>
      <p:grpSp>
        <p:nvGrpSpPr>
          <p:cNvPr id="5" name="Group 5"/>
          <p:cNvGrpSpPr/>
          <p:nvPr/>
        </p:nvGrpSpPr>
        <p:grpSpPr>
          <a:xfrm>
            <a:off x="11362747" y="8015978"/>
            <a:ext cx="1702733" cy="282342"/>
            <a:chOff x="0" y="0"/>
            <a:chExt cx="2270310" cy="376456"/>
          </a:xfrm>
        </p:grpSpPr>
        <p:sp>
          <p:nvSpPr>
            <p:cNvPr id="6" name="Freeform 6"/>
            <p:cNvSpPr/>
            <p:nvPr/>
          </p:nvSpPr>
          <p:spPr>
            <a:xfrm>
              <a:off x="1944027" y="45356"/>
              <a:ext cx="326284" cy="331100"/>
            </a:xfrm>
            <a:custGeom>
              <a:avLst/>
              <a:gdLst/>
              <a:ahLst/>
              <a:cxnLst/>
              <a:rect l="l" t="t" r="r" b="b"/>
              <a:pathLst>
                <a:path w="326284" h="331100">
                  <a:moveTo>
                    <a:pt x="0" y="0"/>
                  </a:moveTo>
                  <a:lnTo>
                    <a:pt x="326283" y="0"/>
                  </a:lnTo>
                  <a:lnTo>
                    <a:pt x="326283" y="331100"/>
                  </a:lnTo>
                  <a:lnTo>
                    <a:pt x="0" y="33110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7" name="TextBox 7"/>
            <p:cNvSpPr txBox="1"/>
            <p:nvPr/>
          </p:nvSpPr>
          <p:spPr>
            <a:xfrm>
              <a:off x="0" y="-9525"/>
              <a:ext cx="2060381" cy="385981"/>
            </a:xfrm>
            <a:prstGeom prst="rect">
              <a:avLst/>
            </a:prstGeom>
          </p:spPr>
          <p:txBody>
            <a:bodyPr lIns="0" tIns="0" rIns="0" bIns="0" rtlCol="0" anchor="t">
              <a:spAutoFit/>
            </a:bodyPr>
            <a:lstStyle/>
            <a:p>
              <a:pPr algn="l">
                <a:lnSpc>
                  <a:spcPts val="2298"/>
                </a:lnSpc>
              </a:pPr>
              <a:r>
                <a:rPr lang="en-US" sz="1853" b="1">
                  <a:solidFill>
                    <a:srgbClr val="FFFFFF"/>
                  </a:solidFill>
                  <a:latin typeface="Montserrat Medium"/>
                  <a:ea typeface="Montserrat Medium"/>
                  <a:cs typeface="Montserrat Medium"/>
                  <a:sym typeface="Montserrat Medium"/>
                </a:rPr>
                <a:t>Learn More</a:t>
              </a:r>
            </a:p>
          </p:txBody>
        </p:sp>
      </p:grpSp>
      <p:sp>
        <p:nvSpPr>
          <p:cNvPr id="8" name="TextBox 8"/>
          <p:cNvSpPr txBox="1"/>
          <p:nvPr/>
        </p:nvSpPr>
        <p:spPr>
          <a:xfrm>
            <a:off x="9656017" y="2072843"/>
            <a:ext cx="7095827" cy="832137"/>
          </a:xfrm>
          <a:prstGeom prst="rect">
            <a:avLst/>
          </a:prstGeom>
        </p:spPr>
        <p:txBody>
          <a:bodyPr lIns="0" tIns="0" rIns="0" bIns="0" rtlCol="0" anchor="t">
            <a:spAutoFit/>
          </a:bodyPr>
          <a:lstStyle/>
          <a:p>
            <a:pPr algn="just">
              <a:lnSpc>
                <a:spcPts val="6074"/>
              </a:lnSpc>
            </a:pPr>
            <a:r>
              <a:rPr lang="en-US" sz="5522" b="1">
                <a:solidFill>
                  <a:srgbClr val="060C5B"/>
                </a:solidFill>
                <a:latin typeface="Poppins Bold"/>
                <a:ea typeface="Poppins Bold"/>
                <a:cs typeface="Poppins Bold"/>
                <a:sym typeface="Poppins Bold"/>
              </a:rPr>
              <a:t>FIRE PRECAUTIONS</a:t>
            </a:r>
          </a:p>
        </p:txBody>
      </p:sp>
      <p:sp>
        <p:nvSpPr>
          <p:cNvPr id="9" name="TextBox 9"/>
          <p:cNvSpPr txBox="1"/>
          <p:nvPr/>
        </p:nvSpPr>
        <p:spPr>
          <a:xfrm>
            <a:off x="8767243" y="3589147"/>
            <a:ext cx="9134633" cy="6543040"/>
          </a:xfrm>
          <a:prstGeom prst="rect">
            <a:avLst/>
          </a:prstGeom>
        </p:spPr>
        <p:txBody>
          <a:bodyPr lIns="0" tIns="0" rIns="0" bIns="0" rtlCol="0" anchor="t">
            <a:spAutoFit/>
          </a:bodyPr>
          <a:lstStyle/>
          <a:p>
            <a:pPr algn="l">
              <a:lnSpc>
                <a:spcPts val="3709"/>
              </a:lnSpc>
            </a:pPr>
            <a:r>
              <a:rPr lang="en-US" sz="2649">
                <a:solidFill>
                  <a:srgbClr val="060C5B"/>
                </a:solidFill>
                <a:latin typeface="Poppins"/>
                <a:ea typeface="Poppins"/>
                <a:cs typeface="Poppins"/>
                <a:sym typeface="Poppins"/>
              </a:rPr>
              <a:t>Prevention is the most effective form of fire safety:</a:t>
            </a:r>
          </a:p>
          <a:p>
            <a:pPr algn="l">
              <a:lnSpc>
                <a:spcPts val="3709"/>
              </a:lnSpc>
            </a:pPr>
            <a:endParaRPr lang="en-US" sz="2649">
              <a:solidFill>
                <a:srgbClr val="060C5B"/>
              </a:solidFill>
              <a:latin typeface="Poppins"/>
              <a:ea typeface="Poppins"/>
              <a:cs typeface="Poppins"/>
              <a:sym typeface="Poppins"/>
            </a:endParaRPr>
          </a:p>
          <a:p>
            <a:pPr marL="572134" lvl="1" indent="-286067" algn="l">
              <a:lnSpc>
                <a:spcPts val="3709"/>
              </a:lnSpc>
              <a:buFont typeface="Arial"/>
              <a:buChar char="•"/>
            </a:pPr>
            <a:r>
              <a:rPr lang="en-US" sz="2649">
                <a:solidFill>
                  <a:srgbClr val="060C5B"/>
                </a:solidFill>
                <a:latin typeface="Poppins"/>
                <a:ea typeface="Poppins"/>
                <a:cs typeface="Poppins"/>
                <a:sym typeface="Poppins"/>
              </a:rPr>
              <a:t>Good housekeeping prevents fires.</a:t>
            </a:r>
          </a:p>
          <a:p>
            <a:pPr marL="572134" lvl="1" indent="-286067" algn="l">
              <a:lnSpc>
                <a:spcPts val="3709"/>
              </a:lnSpc>
              <a:buFont typeface="Arial"/>
              <a:buChar char="•"/>
            </a:pPr>
            <a:r>
              <a:rPr lang="en-US" sz="2649">
                <a:solidFill>
                  <a:srgbClr val="060C5B"/>
                </a:solidFill>
                <a:latin typeface="Poppins"/>
                <a:ea typeface="Poppins"/>
                <a:cs typeface="Poppins"/>
                <a:sym typeface="Poppins"/>
              </a:rPr>
              <a:t>Avoid accumulating waste.</a:t>
            </a:r>
          </a:p>
          <a:p>
            <a:pPr marL="572134" lvl="1" indent="-286067" algn="l">
              <a:lnSpc>
                <a:spcPts val="3709"/>
              </a:lnSpc>
              <a:buFont typeface="Arial"/>
              <a:buChar char="•"/>
            </a:pPr>
            <a:r>
              <a:rPr lang="en-US" sz="2649">
                <a:solidFill>
                  <a:srgbClr val="060C5B"/>
                </a:solidFill>
                <a:latin typeface="Poppins"/>
                <a:ea typeface="Poppins"/>
                <a:cs typeface="Poppins"/>
                <a:sym typeface="Poppins"/>
              </a:rPr>
              <a:t>Don’t overload sockets.</a:t>
            </a:r>
          </a:p>
          <a:p>
            <a:pPr marL="572134" lvl="1" indent="-286067" algn="l">
              <a:lnSpc>
                <a:spcPts val="3709"/>
              </a:lnSpc>
              <a:buFont typeface="Arial"/>
              <a:buChar char="•"/>
            </a:pPr>
            <a:r>
              <a:rPr lang="en-US" sz="2649">
                <a:solidFill>
                  <a:srgbClr val="060C5B"/>
                </a:solidFill>
                <a:latin typeface="Poppins"/>
                <a:ea typeface="Poppins"/>
                <a:cs typeface="Poppins"/>
                <a:sym typeface="Poppins"/>
              </a:rPr>
              <a:t>Ensure electrical equipment is PAT tested.</a:t>
            </a:r>
          </a:p>
          <a:p>
            <a:pPr marL="572134" lvl="1" indent="-286067" algn="l">
              <a:lnSpc>
                <a:spcPts val="3709"/>
              </a:lnSpc>
              <a:buFont typeface="Arial"/>
              <a:buChar char="•"/>
            </a:pPr>
            <a:r>
              <a:rPr lang="en-US" sz="2649">
                <a:solidFill>
                  <a:srgbClr val="060C5B"/>
                </a:solidFill>
                <a:latin typeface="Poppins"/>
                <a:ea typeface="Poppins"/>
                <a:cs typeface="Poppins"/>
                <a:sym typeface="Poppins"/>
              </a:rPr>
              <a:t>Only use electrical items in the environment where they are intended. RCD’s should always be used when using electrical equipment outside.</a:t>
            </a:r>
          </a:p>
          <a:p>
            <a:pPr marL="572134" lvl="1" indent="-286067" algn="l">
              <a:lnSpc>
                <a:spcPts val="3709"/>
              </a:lnSpc>
              <a:buFont typeface="Arial"/>
              <a:buChar char="•"/>
            </a:pPr>
            <a:r>
              <a:rPr lang="en-US" sz="2649">
                <a:solidFill>
                  <a:srgbClr val="060C5B"/>
                </a:solidFill>
                <a:latin typeface="Poppins"/>
                <a:ea typeface="Poppins"/>
                <a:cs typeface="Poppins"/>
                <a:sym typeface="Poppins"/>
              </a:rPr>
              <a:t>Store gas cylinders appropriately.</a:t>
            </a:r>
          </a:p>
          <a:p>
            <a:pPr marL="572134" lvl="1" indent="-286067" algn="l">
              <a:lnSpc>
                <a:spcPts val="3709"/>
              </a:lnSpc>
              <a:buFont typeface="Arial"/>
              <a:buChar char="•"/>
            </a:pPr>
            <a:r>
              <a:rPr lang="en-US" sz="2649">
                <a:solidFill>
                  <a:srgbClr val="060C5B"/>
                </a:solidFill>
                <a:latin typeface="Poppins"/>
                <a:ea typeface="Poppins"/>
                <a:cs typeface="Poppins"/>
                <a:sym typeface="Poppins"/>
              </a:rPr>
              <a:t>Only smoke in designated outside areas.</a:t>
            </a:r>
          </a:p>
          <a:p>
            <a:pPr marL="572134" lvl="1" indent="-286067" algn="l">
              <a:lnSpc>
                <a:spcPts val="3709"/>
              </a:lnSpc>
              <a:buFont typeface="Arial"/>
              <a:buChar char="•"/>
            </a:pPr>
            <a:r>
              <a:rPr lang="en-US" sz="2649">
                <a:solidFill>
                  <a:srgbClr val="060C5B"/>
                </a:solidFill>
                <a:latin typeface="Poppins"/>
                <a:ea typeface="Poppins"/>
                <a:cs typeface="Poppins"/>
                <a:sym typeface="Poppins"/>
              </a:rPr>
              <a:t>Ensure muck heaps are positioned away from buildings.</a:t>
            </a:r>
          </a:p>
          <a:p>
            <a:pPr algn="l">
              <a:lnSpc>
                <a:spcPts val="3709"/>
              </a:lnSpc>
            </a:pPr>
            <a:endParaRPr lang="en-US" sz="2649">
              <a:solidFill>
                <a:srgbClr val="060C5B"/>
              </a:solidFill>
              <a:latin typeface="Poppins"/>
              <a:ea typeface="Poppins"/>
              <a:cs typeface="Poppins"/>
              <a:sym typeface="Poppins"/>
            </a:endParaRPr>
          </a:p>
        </p:txBody>
      </p:sp>
      <p:sp>
        <p:nvSpPr>
          <p:cNvPr id="10" name="TextBox 10"/>
          <p:cNvSpPr txBox="1"/>
          <p:nvPr/>
        </p:nvSpPr>
        <p:spPr>
          <a:xfrm>
            <a:off x="10722131" y="695960"/>
            <a:ext cx="6883922" cy="332740"/>
          </a:xfrm>
          <a:prstGeom prst="rect">
            <a:avLst/>
          </a:prstGeom>
        </p:spPr>
        <p:txBody>
          <a:bodyPr lIns="0" tIns="0" rIns="0" bIns="0" rtlCol="0" anchor="t">
            <a:spAutoFit/>
          </a:bodyPr>
          <a:lstStyle/>
          <a:p>
            <a:pPr algn="ctr">
              <a:lnSpc>
                <a:spcPts val="2480"/>
              </a:lnSpc>
            </a:pPr>
            <a:r>
              <a:rPr lang="en-US" sz="2000" b="1">
                <a:solidFill>
                  <a:srgbClr val="EE4D28"/>
                </a:solidFill>
                <a:latin typeface="Poppins Bold"/>
                <a:ea typeface="Poppins Bold"/>
                <a:cs typeface="Poppins Bold"/>
                <a:sym typeface="Poppins Bold"/>
              </a:rPr>
              <a:t>&lt;Add details&gt;</a:t>
            </a:r>
            <a:r>
              <a:rPr lang="en-US" sz="2000" b="1">
                <a:solidFill>
                  <a:srgbClr val="060C5B"/>
                </a:solidFill>
                <a:latin typeface="Poppins Bold"/>
                <a:ea typeface="Poppins Bold"/>
                <a:cs typeface="Poppins Bold"/>
                <a:sym typeface="Poppins Bold"/>
              </a:rPr>
              <a:t> Induction Presentation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612632"/>
            <a:ext cx="11051377" cy="832137"/>
          </a:xfrm>
          <a:prstGeom prst="rect">
            <a:avLst/>
          </a:prstGeom>
        </p:spPr>
        <p:txBody>
          <a:bodyPr lIns="0" tIns="0" rIns="0" bIns="0" rtlCol="0" anchor="t">
            <a:spAutoFit/>
          </a:bodyPr>
          <a:lstStyle/>
          <a:p>
            <a:pPr algn="l">
              <a:lnSpc>
                <a:spcPts val="6074"/>
              </a:lnSpc>
            </a:pPr>
            <a:r>
              <a:rPr lang="en-US" sz="5522" b="1">
                <a:solidFill>
                  <a:srgbClr val="060C5B"/>
                </a:solidFill>
                <a:latin typeface="Poppins Bold"/>
                <a:ea typeface="Poppins Bold"/>
                <a:cs typeface="Poppins Bold"/>
                <a:sym typeface="Poppins Bold"/>
              </a:rPr>
              <a:t>FIRE EVACUATION PROCEDURE</a:t>
            </a:r>
          </a:p>
        </p:txBody>
      </p:sp>
      <p:sp>
        <p:nvSpPr>
          <p:cNvPr id="3" name="TextBox 3"/>
          <p:cNvSpPr txBox="1"/>
          <p:nvPr/>
        </p:nvSpPr>
        <p:spPr>
          <a:xfrm>
            <a:off x="1028700" y="1875339"/>
            <a:ext cx="13280773" cy="6977888"/>
          </a:xfrm>
          <a:prstGeom prst="rect">
            <a:avLst/>
          </a:prstGeom>
        </p:spPr>
        <p:txBody>
          <a:bodyPr lIns="0" tIns="0" rIns="0" bIns="0" rtlCol="0" anchor="t">
            <a:spAutoFit/>
          </a:bodyPr>
          <a:lstStyle/>
          <a:p>
            <a:pPr algn="l">
              <a:lnSpc>
                <a:spcPts val="3285"/>
              </a:lnSpc>
              <a:spcBef>
                <a:spcPct val="0"/>
              </a:spcBef>
            </a:pPr>
            <a:r>
              <a:rPr lang="en-US" sz="2649" b="1">
                <a:solidFill>
                  <a:srgbClr val="060C5B"/>
                </a:solidFill>
                <a:latin typeface="Poppins Bold"/>
                <a:ea typeface="Poppins Bold"/>
                <a:cs typeface="Poppins Bold"/>
                <a:sym typeface="Poppins Bold"/>
              </a:rPr>
              <a:t>If you discover a fire:</a:t>
            </a:r>
          </a:p>
          <a:p>
            <a:pPr marL="572134" lvl="1" indent="-286067" algn="l">
              <a:lnSpc>
                <a:spcPts val="3285"/>
              </a:lnSpc>
              <a:buFont typeface="Arial"/>
              <a:buChar char="•"/>
            </a:pPr>
            <a:r>
              <a:rPr lang="en-US" sz="2649" b="1">
                <a:solidFill>
                  <a:srgbClr val="060C5B"/>
                </a:solidFill>
                <a:latin typeface="Poppins Medium"/>
                <a:ea typeface="Poppins Medium"/>
                <a:cs typeface="Poppins Medium"/>
                <a:sym typeface="Poppins Medium"/>
              </a:rPr>
              <a:t>Raise the alarm</a:t>
            </a:r>
          </a:p>
          <a:p>
            <a:pPr marL="572134" lvl="1" indent="-286067" algn="l">
              <a:lnSpc>
                <a:spcPts val="3285"/>
              </a:lnSpc>
              <a:buFont typeface="Arial"/>
              <a:buChar char="•"/>
            </a:pPr>
            <a:r>
              <a:rPr lang="en-US" sz="2649" b="1">
                <a:solidFill>
                  <a:srgbClr val="060C5B"/>
                </a:solidFill>
                <a:latin typeface="Poppins Medium"/>
                <a:ea typeface="Poppins Medium"/>
                <a:cs typeface="Poppins Medium"/>
                <a:sym typeface="Poppins Medium"/>
              </a:rPr>
              <a:t>DO NOT TACKLE A FIRE UNLESS YOU HAVE BEEN TRAINED</a:t>
            </a:r>
          </a:p>
          <a:p>
            <a:pPr marL="572134" lvl="1" indent="-286067" algn="l">
              <a:lnSpc>
                <a:spcPts val="3285"/>
              </a:lnSpc>
              <a:buFont typeface="Arial"/>
              <a:buChar char="•"/>
            </a:pPr>
            <a:r>
              <a:rPr lang="en-US" sz="2649" b="1">
                <a:solidFill>
                  <a:srgbClr val="060C5B"/>
                </a:solidFill>
                <a:latin typeface="Poppins Medium"/>
                <a:ea typeface="Poppins Medium"/>
                <a:cs typeface="Poppins Medium"/>
                <a:sym typeface="Poppins Medium"/>
              </a:rPr>
              <a:t>Call the fire brigade (999) and inform the </a:t>
            </a:r>
            <a:r>
              <a:rPr lang="en-US" sz="2649" b="1">
                <a:solidFill>
                  <a:srgbClr val="EE4D28"/>
                </a:solidFill>
                <a:latin typeface="Poppins Medium"/>
                <a:ea typeface="Poppins Medium"/>
                <a:cs typeface="Poppins Medium"/>
                <a:sym typeface="Poppins Medium"/>
              </a:rPr>
              <a:t>&lt;add details&gt;</a:t>
            </a:r>
          </a:p>
          <a:p>
            <a:pPr algn="l">
              <a:lnSpc>
                <a:spcPts val="3285"/>
              </a:lnSpc>
              <a:spcBef>
                <a:spcPct val="0"/>
              </a:spcBef>
            </a:pPr>
            <a:endParaRPr lang="en-US" sz="2649" b="1">
              <a:solidFill>
                <a:srgbClr val="EE4D28"/>
              </a:solidFill>
              <a:latin typeface="Poppins Medium"/>
              <a:ea typeface="Poppins Medium"/>
              <a:cs typeface="Poppins Medium"/>
              <a:sym typeface="Poppins Medium"/>
            </a:endParaRPr>
          </a:p>
          <a:p>
            <a:pPr algn="l">
              <a:lnSpc>
                <a:spcPts val="3285"/>
              </a:lnSpc>
              <a:spcBef>
                <a:spcPct val="0"/>
              </a:spcBef>
            </a:pPr>
            <a:r>
              <a:rPr lang="en-US" sz="2649" b="1">
                <a:solidFill>
                  <a:srgbClr val="060C5B"/>
                </a:solidFill>
                <a:latin typeface="Poppins Bold"/>
                <a:ea typeface="Poppins Bold"/>
                <a:cs typeface="Poppins Bold"/>
                <a:sym typeface="Poppins Bold"/>
              </a:rPr>
              <a:t>Upon hearing a fire alarm, staff should:</a:t>
            </a:r>
          </a:p>
          <a:p>
            <a:pPr marL="572134" lvl="1" indent="-286067" algn="l">
              <a:lnSpc>
                <a:spcPts val="3285"/>
              </a:lnSpc>
              <a:spcBef>
                <a:spcPct val="0"/>
              </a:spcBef>
              <a:buFont typeface="Arial"/>
              <a:buChar char="•"/>
            </a:pPr>
            <a:r>
              <a:rPr lang="en-US" sz="2649" b="1">
                <a:solidFill>
                  <a:srgbClr val="060C5B"/>
                </a:solidFill>
                <a:latin typeface="Poppins Medium"/>
                <a:ea typeface="Poppins Medium"/>
                <a:cs typeface="Poppins Medium"/>
                <a:sym typeface="Poppins Medium"/>
              </a:rPr>
              <a:t>Evacuate the area by the nearest, safe and effective evacuation route</a:t>
            </a:r>
          </a:p>
          <a:p>
            <a:pPr marL="572134" lvl="1" indent="-286067" algn="l">
              <a:lnSpc>
                <a:spcPts val="3285"/>
              </a:lnSpc>
              <a:spcBef>
                <a:spcPct val="0"/>
              </a:spcBef>
              <a:buFont typeface="Arial"/>
              <a:buChar char="•"/>
            </a:pPr>
            <a:r>
              <a:rPr lang="en-US" sz="2649" b="1">
                <a:solidFill>
                  <a:srgbClr val="060C5B"/>
                </a:solidFill>
                <a:latin typeface="Poppins Medium"/>
                <a:ea typeface="Poppins Medium"/>
                <a:cs typeface="Poppins Medium"/>
                <a:sym typeface="Poppins Medium"/>
              </a:rPr>
              <a:t>Ensure any visitors evacuate.</a:t>
            </a:r>
          </a:p>
          <a:p>
            <a:pPr marL="572134" lvl="1" indent="-286067" algn="l">
              <a:lnSpc>
                <a:spcPts val="3285"/>
              </a:lnSpc>
              <a:spcBef>
                <a:spcPct val="0"/>
              </a:spcBef>
              <a:buFont typeface="Arial"/>
              <a:buChar char="•"/>
            </a:pPr>
            <a:r>
              <a:rPr lang="en-US" sz="2649" b="1">
                <a:solidFill>
                  <a:srgbClr val="060C5B"/>
                </a:solidFill>
                <a:latin typeface="Poppins Medium"/>
                <a:ea typeface="Poppins Medium"/>
                <a:cs typeface="Poppins Medium"/>
                <a:sym typeface="Poppins Medium"/>
              </a:rPr>
              <a:t>Proceed to the Assembly Point.</a:t>
            </a:r>
          </a:p>
          <a:p>
            <a:pPr marL="572134" lvl="1" indent="-286067" algn="l">
              <a:lnSpc>
                <a:spcPts val="3285"/>
              </a:lnSpc>
              <a:spcBef>
                <a:spcPct val="0"/>
              </a:spcBef>
              <a:buFont typeface="Arial"/>
              <a:buChar char="•"/>
            </a:pPr>
            <a:r>
              <a:rPr lang="en-US" sz="2649" b="1">
                <a:solidFill>
                  <a:srgbClr val="060C5B"/>
                </a:solidFill>
                <a:latin typeface="Poppins Medium"/>
                <a:ea typeface="Poppins Medium"/>
                <a:cs typeface="Poppins Medium"/>
                <a:sym typeface="Poppins Medium"/>
              </a:rPr>
              <a:t>Do not stop to collect personal items / belongings.</a:t>
            </a:r>
          </a:p>
          <a:p>
            <a:pPr marL="572134" lvl="1" indent="-286067" algn="l">
              <a:lnSpc>
                <a:spcPts val="3285"/>
              </a:lnSpc>
              <a:spcBef>
                <a:spcPct val="0"/>
              </a:spcBef>
              <a:buFont typeface="Arial"/>
              <a:buChar char="•"/>
            </a:pPr>
            <a:r>
              <a:rPr lang="en-US" sz="2649" b="1">
                <a:solidFill>
                  <a:srgbClr val="060C5B"/>
                </a:solidFill>
                <a:latin typeface="Poppins Medium"/>
                <a:ea typeface="Poppins Medium"/>
                <a:cs typeface="Poppins Medium"/>
                <a:sym typeface="Poppins Medium"/>
              </a:rPr>
              <a:t>Report any signs of smoke.</a:t>
            </a:r>
          </a:p>
          <a:p>
            <a:pPr marL="572134" lvl="1" indent="-286067" algn="l">
              <a:lnSpc>
                <a:spcPts val="3285"/>
              </a:lnSpc>
              <a:spcBef>
                <a:spcPct val="0"/>
              </a:spcBef>
              <a:buFont typeface="Arial"/>
              <a:buChar char="•"/>
            </a:pPr>
            <a:r>
              <a:rPr lang="en-US" sz="2649" b="1">
                <a:solidFill>
                  <a:srgbClr val="060C5B"/>
                </a:solidFill>
                <a:latin typeface="Poppins Medium"/>
                <a:ea typeface="Poppins Medium"/>
                <a:cs typeface="Poppins Medium"/>
                <a:sym typeface="Poppins Medium"/>
              </a:rPr>
              <a:t>Do not re-enter area until told it is safe to do so.</a:t>
            </a:r>
          </a:p>
          <a:p>
            <a:pPr marL="572134" lvl="1" indent="-286067" algn="l">
              <a:lnSpc>
                <a:spcPts val="3285"/>
              </a:lnSpc>
              <a:spcBef>
                <a:spcPct val="0"/>
              </a:spcBef>
              <a:buFont typeface="Arial"/>
              <a:buChar char="•"/>
            </a:pPr>
            <a:r>
              <a:rPr lang="en-US" sz="2649" b="1">
                <a:solidFill>
                  <a:srgbClr val="060C5B"/>
                </a:solidFill>
                <a:latin typeface="Poppins Medium"/>
                <a:ea typeface="Poppins Medium"/>
                <a:cs typeface="Poppins Medium"/>
                <a:sym typeface="Poppins Medium"/>
              </a:rPr>
              <a:t>Do not attempt to drive off site.</a:t>
            </a:r>
          </a:p>
          <a:p>
            <a:pPr algn="l">
              <a:lnSpc>
                <a:spcPts val="3285"/>
              </a:lnSpc>
              <a:spcBef>
                <a:spcPct val="0"/>
              </a:spcBef>
            </a:pPr>
            <a:endParaRPr lang="en-US" sz="2649" b="1">
              <a:solidFill>
                <a:srgbClr val="060C5B"/>
              </a:solidFill>
              <a:latin typeface="Poppins Medium"/>
              <a:ea typeface="Poppins Medium"/>
              <a:cs typeface="Poppins Medium"/>
              <a:sym typeface="Poppins Medium"/>
            </a:endParaRPr>
          </a:p>
          <a:p>
            <a:pPr algn="l">
              <a:lnSpc>
                <a:spcPts val="3285"/>
              </a:lnSpc>
              <a:spcBef>
                <a:spcPct val="0"/>
              </a:spcBef>
            </a:pPr>
            <a:r>
              <a:rPr lang="en-US" sz="2649" b="1">
                <a:solidFill>
                  <a:srgbClr val="060C5B"/>
                </a:solidFill>
                <a:latin typeface="Poppins Bold"/>
                <a:ea typeface="Poppins Bold"/>
                <a:cs typeface="Poppins Bold"/>
                <a:sym typeface="Poppins Bold"/>
              </a:rPr>
              <a:t>Equine evacuation: </a:t>
            </a:r>
          </a:p>
          <a:p>
            <a:pPr algn="l">
              <a:lnSpc>
                <a:spcPts val="3285"/>
              </a:lnSpc>
              <a:spcBef>
                <a:spcPct val="0"/>
              </a:spcBef>
            </a:pPr>
            <a:r>
              <a:rPr lang="en-US" sz="2649">
                <a:solidFill>
                  <a:srgbClr val="FF3131"/>
                </a:solidFill>
                <a:latin typeface="Poppins"/>
                <a:ea typeface="Poppins"/>
                <a:cs typeface="Poppins"/>
                <a:sym typeface="Poppins"/>
              </a:rPr>
              <a:t>&lt;add details&gt;</a:t>
            </a:r>
          </a:p>
          <a:p>
            <a:pPr algn="l">
              <a:lnSpc>
                <a:spcPts val="3285"/>
              </a:lnSpc>
              <a:spcBef>
                <a:spcPct val="0"/>
              </a:spcBef>
            </a:pPr>
            <a:endParaRPr lang="en-US" sz="2649">
              <a:solidFill>
                <a:srgbClr val="FF3131"/>
              </a:solidFill>
              <a:latin typeface="Poppins"/>
              <a:ea typeface="Poppins"/>
              <a:cs typeface="Poppins"/>
              <a:sym typeface="Poppins"/>
            </a:endParaRPr>
          </a:p>
        </p:txBody>
      </p:sp>
      <p:grpSp>
        <p:nvGrpSpPr>
          <p:cNvPr id="4" name="Group 4"/>
          <p:cNvGrpSpPr/>
          <p:nvPr/>
        </p:nvGrpSpPr>
        <p:grpSpPr>
          <a:xfrm>
            <a:off x="14625519" y="1710428"/>
            <a:ext cx="2222815" cy="2119071"/>
            <a:chOff x="0" y="0"/>
            <a:chExt cx="344372" cy="328300"/>
          </a:xfrm>
        </p:grpSpPr>
        <p:sp>
          <p:nvSpPr>
            <p:cNvPr id="5" name="Freeform 5"/>
            <p:cNvSpPr/>
            <p:nvPr/>
          </p:nvSpPr>
          <p:spPr>
            <a:xfrm>
              <a:off x="0" y="0"/>
              <a:ext cx="344372" cy="328300"/>
            </a:xfrm>
            <a:custGeom>
              <a:avLst/>
              <a:gdLst/>
              <a:ahLst/>
              <a:cxnLst/>
              <a:rect l="l" t="t" r="r" b="b"/>
              <a:pathLst>
                <a:path w="344372" h="328300">
                  <a:moveTo>
                    <a:pt x="0" y="0"/>
                  </a:moveTo>
                  <a:lnTo>
                    <a:pt x="344372" y="0"/>
                  </a:lnTo>
                  <a:lnTo>
                    <a:pt x="344372" y="328300"/>
                  </a:lnTo>
                  <a:lnTo>
                    <a:pt x="0" y="328300"/>
                  </a:lnTo>
                  <a:close/>
                </a:path>
              </a:pathLst>
            </a:custGeom>
            <a:blipFill>
              <a:blip r:embed="rId2"/>
              <a:stretch>
                <a:fillRect t="-2207" b="-2207"/>
              </a:stretch>
            </a:blipFill>
          </p:spPr>
          <p:txBody>
            <a:bodyPr/>
            <a:lstStyle/>
            <a:p>
              <a:endParaRPr lang="en-GB"/>
            </a:p>
          </p:txBody>
        </p:sp>
      </p:grpSp>
      <p:sp>
        <p:nvSpPr>
          <p:cNvPr id="6" name="Freeform 6"/>
          <p:cNvSpPr/>
          <p:nvPr/>
        </p:nvSpPr>
        <p:spPr>
          <a:xfrm>
            <a:off x="14704888" y="4189798"/>
            <a:ext cx="2143446" cy="2143446"/>
          </a:xfrm>
          <a:custGeom>
            <a:avLst/>
            <a:gdLst/>
            <a:ahLst/>
            <a:cxnLst/>
            <a:rect l="l" t="t" r="r" b="b"/>
            <a:pathLst>
              <a:path w="2143446" h="2143446">
                <a:moveTo>
                  <a:pt x="0" y="0"/>
                </a:moveTo>
                <a:lnTo>
                  <a:pt x="2143446" y="0"/>
                </a:lnTo>
                <a:lnTo>
                  <a:pt x="2143446" y="2143446"/>
                </a:lnTo>
                <a:lnTo>
                  <a:pt x="0" y="214344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612632"/>
            <a:ext cx="11051377" cy="832137"/>
          </a:xfrm>
          <a:prstGeom prst="rect">
            <a:avLst/>
          </a:prstGeom>
        </p:spPr>
        <p:txBody>
          <a:bodyPr lIns="0" tIns="0" rIns="0" bIns="0" rtlCol="0" anchor="t">
            <a:spAutoFit/>
          </a:bodyPr>
          <a:lstStyle/>
          <a:p>
            <a:pPr algn="l">
              <a:lnSpc>
                <a:spcPts val="6074"/>
              </a:lnSpc>
            </a:pPr>
            <a:r>
              <a:rPr lang="en-US" sz="5522" b="1">
                <a:solidFill>
                  <a:srgbClr val="060C5B"/>
                </a:solidFill>
                <a:latin typeface="Poppins Bold"/>
                <a:ea typeface="Poppins Bold"/>
                <a:cs typeface="Poppins Bold"/>
                <a:sym typeface="Poppins Bold"/>
              </a:rPr>
              <a:t>FIRE EVACUATION PROCEDURE</a:t>
            </a:r>
          </a:p>
        </p:txBody>
      </p:sp>
      <p:sp>
        <p:nvSpPr>
          <p:cNvPr id="3" name="TextBox 3"/>
          <p:cNvSpPr txBox="1"/>
          <p:nvPr/>
        </p:nvSpPr>
        <p:spPr>
          <a:xfrm>
            <a:off x="1028700" y="1862650"/>
            <a:ext cx="15956280" cy="475615"/>
          </a:xfrm>
          <a:prstGeom prst="rect">
            <a:avLst/>
          </a:prstGeom>
        </p:spPr>
        <p:txBody>
          <a:bodyPr lIns="0" tIns="0" rIns="0" bIns="0" rtlCol="0" anchor="t">
            <a:spAutoFit/>
          </a:bodyPr>
          <a:lstStyle/>
          <a:p>
            <a:pPr algn="l">
              <a:lnSpc>
                <a:spcPts val="3709"/>
              </a:lnSpc>
            </a:pPr>
            <a:r>
              <a:rPr lang="en-US" sz="2649">
                <a:solidFill>
                  <a:srgbClr val="060C5B"/>
                </a:solidFill>
                <a:latin typeface="Poppins"/>
                <a:ea typeface="Poppins"/>
                <a:cs typeface="Poppins"/>
                <a:sym typeface="Poppins"/>
              </a:rPr>
              <a:t>The Fire Assembly Point is located </a:t>
            </a:r>
            <a:r>
              <a:rPr lang="en-US" sz="2649">
                <a:solidFill>
                  <a:srgbClr val="FF3131"/>
                </a:solidFill>
                <a:latin typeface="Poppins"/>
                <a:ea typeface="Poppins"/>
                <a:cs typeface="Poppins"/>
                <a:sym typeface="Poppins"/>
              </a:rPr>
              <a:t>&lt;add map and details of equine evacuation arrangements&gt;</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a:xfrm>
            <a:off x="-5017092" y="0"/>
            <a:ext cx="15103764" cy="10287000"/>
            <a:chOff x="0" y="0"/>
            <a:chExt cx="5475623" cy="3729384"/>
          </a:xfrm>
        </p:grpSpPr>
        <p:sp>
          <p:nvSpPr>
            <p:cNvPr id="3" name="Freeform 3"/>
            <p:cNvSpPr/>
            <p:nvPr/>
          </p:nvSpPr>
          <p:spPr>
            <a:xfrm>
              <a:off x="0" y="0"/>
              <a:ext cx="5475623" cy="3729384"/>
            </a:xfrm>
            <a:custGeom>
              <a:avLst/>
              <a:gdLst/>
              <a:ahLst/>
              <a:cxnLst/>
              <a:rect l="l" t="t" r="r" b="b"/>
              <a:pathLst>
                <a:path w="5475623" h="3729384">
                  <a:moveTo>
                    <a:pt x="3322462" y="3729384"/>
                  </a:moveTo>
                  <a:lnTo>
                    <a:pt x="0" y="3729384"/>
                  </a:lnTo>
                  <a:lnTo>
                    <a:pt x="2153161" y="0"/>
                  </a:lnTo>
                  <a:lnTo>
                    <a:pt x="5475623" y="0"/>
                  </a:lnTo>
                  <a:lnTo>
                    <a:pt x="3322462" y="3729384"/>
                  </a:lnTo>
                  <a:close/>
                </a:path>
              </a:pathLst>
            </a:custGeom>
            <a:solidFill>
              <a:srgbClr val="FDC00D"/>
            </a:solidFill>
          </p:spPr>
          <p:txBody>
            <a:bodyPr/>
            <a:lstStyle/>
            <a:p>
              <a:endParaRPr lang="en-GB"/>
            </a:p>
          </p:txBody>
        </p:sp>
        <p:sp>
          <p:nvSpPr>
            <p:cNvPr id="4" name="Freeform 4"/>
            <p:cNvSpPr/>
            <p:nvPr/>
          </p:nvSpPr>
          <p:spPr>
            <a:xfrm>
              <a:off x="0" y="0"/>
              <a:ext cx="5475623" cy="3729384"/>
            </a:xfrm>
            <a:custGeom>
              <a:avLst/>
              <a:gdLst/>
              <a:ahLst/>
              <a:cxnLst/>
              <a:rect l="l" t="t" r="r" b="b"/>
              <a:pathLst>
                <a:path w="5475623" h="3729384">
                  <a:moveTo>
                    <a:pt x="3322462" y="3729384"/>
                  </a:moveTo>
                  <a:lnTo>
                    <a:pt x="0" y="3729384"/>
                  </a:lnTo>
                  <a:lnTo>
                    <a:pt x="2153161" y="0"/>
                  </a:lnTo>
                  <a:lnTo>
                    <a:pt x="5475623" y="0"/>
                  </a:lnTo>
                  <a:lnTo>
                    <a:pt x="3322462" y="3729384"/>
                  </a:lnTo>
                  <a:close/>
                </a:path>
              </a:pathLst>
            </a:custGeom>
            <a:solidFill>
              <a:srgbClr val="060C5B"/>
            </a:solidFill>
            <a:ln w="12700">
              <a:solidFill>
                <a:srgbClr val="000000"/>
              </a:solidFill>
            </a:ln>
          </p:spPr>
          <p:txBody>
            <a:bodyPr/>
            <a:lstStyle/>
            <a:p>
              <a:endParaRPr lang="en-GB"/>
            </a:p>
          </p:txBody>
        </p:sp>
      </p:grpSp>
      <p:grpSp>
        <p:nvGrpSpPr>
          <p:cNvPr id="5" name="Group 5"/>
          <p:cNvGrpSpPr>
            <a:grpSpLocks noChangeAspect="1"/>
          </p:cNvGrpSpPr>
          <p:nvPr/>
        </p:nvGrpSpPr>
        <p:grpSpPr>
          <a:xfrm>
            <a:off x="-2913350" y="-1115021"/>
            <a:ext cx="7007799" cy="4772931"/>
            <a:chOff x="0" y="0"/>
            <a:chExt cx="5475623" cy="3729384"/>
          </a:xfrm>
        </p:grpSpPr>
        <p:sp>
          <p:nvSpPr>
            <p:cNvPr id="6" name="Freeform 6"/>
            <p:cNvSpPr/>
            <p:nvPr/>
          </p:nvSpPr>
          <p:spPr>
            <a:xfrm>
              <a:off x="0" y="0"/>
              <a:ext cx="5475623" cy="3729384"/>
            </a:xfrm>
            <a:custGeom>
              <a:avLst/>
              <a:gdLst/>
              <a:ahLst/>
              <a:cxnLst/>
              <a:rect l="l" t="t" r="r" b="b"/>
              <a:pathLst>
                <a:path w="5475623" h="3729384">
                  <a:moveTo>
                    <a:pt x="3322462" y="3729384"/>
                  </a:moveTo>
                  <a:lnTo>
                    <a:pt x="0" y="3729384"/>
                  </a:lnTo>
                  <a:lnTo>
                    <a:pt x="2153161" y="0"/>
                  </a:lnTo>
                  <a:lnTo>
                    <a:pt x="5475623" y="0"/>
                  </a:lnTo>
                  <a:lnTo>
                    <a:pt x="3322462" y="3729384"/>
                  </a:lnTo>
                  <a:close/>
                </a:path>
              </a:pathLst>
            </a:custGeom>
            <a:solidFill>
              <a:srgbClr val="192730"/>
            </a:solidFill>
          </p:spPr>
          <p:txBody>
            <a:bodyPr/>
            <a:lstStyle/>
            <a:p>
              <a:endParaRPr lang="en-GB"/>
            </a:p>
          </p:txBody>
        </p:sp>
        <p:sp>
          <p:nvSpPr>
            <p:cNvPr id="7" name="Freeform 7"/>
            <p:cNvSpPr/>
            <p:nvPr/>
          </p:nvSpPr>
          <p:spPr>
            <a:xfrm>
              <a:off x="0" y="0"/>
              <a:ext cx="5475623" cy="3729384"/>
            </a:xfrm>
            <a:custGeom>
              <a:avLst/>
              <a:gdLst/>
              <a:ahLst/>
              <a:cxnLst/>
              <a:rect l="l" t="t" r="r" b="b"/>
              <a:pathLst>
                <a:path w="5475623" h="3729384">
                  <a:moveTo>
                    <a:pt x="3322462" y="3729384"/>
                  </a:moveTo>
                  <a:lnTo>
                    <a:pt x="0" y="3729384"/>
                  </a:lnTo>
                  <a:lnTo>
                    <a:pt x="2153161" y="0"/>
                  </a:lnTo>
                  <a:lnTo>
                    <a:pt x="5475623" y="0"/>
                  </a:lnTo>
                  <a:lnTo>
                    <a:pt x="3322462" y="3729384"/>
                  </a:lnTo>
                  <a:close/>
                </a:path>
              </a:pathLst>
            </a:custGeom>
            <a:solidFill>
              <a:srgbClr val="C0CBD3"/>
            </a:solidFill>
            <a:ln w="12700">
              <a:solidFill>
                <a:srgbClr val="000000"/>
              </a:solidFill>
            </a:ln>
          </p:spPr>
          <p:txBody>
            <a:bodyPr/>
            <a:lstStyle/>
            <a:p>
              <a:endParaRPr lang="en-GB"/>
            </a:p>
          </p:txBody>
        </p:sp>
      </p:grpSp>
      <p:grpSp>
        <p:nvGrpSpPr>
          <p:cNvPr id="8" name="Group 8"/>
          <p:cNvGrpSpPr>
            <a:grpSpLocks noChangeAspect="1"/>
          </p:cNvGrpSpPr>
          <p:nvPr/>
        </p:nvGrpSpPr>
        <p:grpSpPr>
          <a:xfrm>
            <a:off x="17455274" y="9090866"/>
            <a:ext cx="2062146" cy="1404504"/>
            <a:chOff x="0" y="0"/>
            <a:chExt cx="5475623" cy="3729384"/>
          </a:xfrm>
        </p:grpSpPr>
        <p:sp>
          <p:nvSpPr>
            <p:cNvPr id="9" name="Freeform 9"/>
            <p:cNvSpPr/>
            <p:nvPr/>
          </p:nvSpPr>
          <p:spPr>
            <a:xfrm>
              <a:off x="0" y="0"/>
              <a:ext cx="5475623" cy="3729384"/>
            </a:xfrm>
            <a:custGeom>
              <a:avLst/>
              <a:gdLst/>
              <a:ahLst/>
              <a:cxnLst/>
              <a:rect l="l" t="t" r="r" b="b"/>
              <a:pathLst>
                <a:path w="5475623" h="3729384">
                  <a:moveTo>
                    <a:pt x="3322462" y="3729384"/>
                  </a:moveTo>
                  <a:lnTo>
                    <a:pt x="0" y="3729384"/>
                  </a:lnTo>
                  <a:lnTo>
                    <a:pt x="2153161" y="0"/>
                  </a:lnTo>
                  <a:lnTo>
                    <a:pt x="5475623" y="0"/>
                  </a:lnTo>
                  <a:lnTo>
                    <a:pt x="3322462" y="3729384"/>
                  </a:lnTo>
                  <a:close/>
                </a:path>
              </a:pathLst>
            </a:custGeom>
            <a:solidFill>
              <a:srgbClr val="192730"/>
            </a:solidFill>
          </p:spPr>
          <p:txBody>
            <a:bodyPr/>
            <a:lstStyle/>
            <a:p>
              <a:endParaRPr lang="en-GB"/>
            </a:p>
          </p:txBody>
        </p:sp>
        <p:sp>
          <p:nvSpPr>
            <p:cNvPr id="10" name="Freeform 10"/>
            <p:cNvSpPr/>
            <p:nvPr/>
          </p:nvSpPr>
          <p:spPr>
            <a:xfrm>
              <a:off x="0" y="0"/>
              <a:ext cx="5475623" cy="3729384"/>
            </a:xfrm>
            <a:custGeom>
              <a:avLst/>
              <a:gdLst/>
              <a:ahLst/>
              <a:cxnLst/>
              <a:rect l="l" t="t" r="r" b="b"/>
              <a:pathLst>
                <a:path w="5475623" h="3729384">
                  <a:moveTo>
                    <a:pt x="3322462" y="3729384"/>
                  </a:moveTo>
                  <a:lnTo>
                    <a:pt x="0" y="3729384"/>
                  </a:lnTo>
                  <a:lnTo>
                    <a:pt x="2153161" y="0"/>
                  </a:lnTo>
                  <a:lnTo>
                    <a:pt x="5475623" y="0"/>
                  </a:lnTo>
                  <a:lnTo>
                    <a:pt x="3322462" y="3729384"/>
                  </a:lnTo>
                  <a:close/>
                </a:path>
              </a:pathLst>
            </a:custGeom>
            <a:solidFill>
              <a:srgbClr val="192730"/>
            </a:solidFill>
            <a:ln w="12700">
              <a:solidFill>
                <a:srgbClr val="000000"/>
              </a:solidFill>
            </a:ln>
          </p:spPr>
          <p:txBody>
            <a:bodyPr/>
            <a:lstStyle/>
            <a:p>
              <a:endParaRPr lang="en-GB"/>
            </a:p>
          </p:txBody>
        </p:sp>
      </p:grpSp>
      <p:grpSp>
        <p:nvGrpSpPr>
          <p:cNvPr id="11" name="Group 11"/>
          <p:cNvGrpSpPr/>
          <p:nvPr/>
        </p:nvGrpSpPr>
        <p:grpSpPr>
          <a:xfrm>
            <a:off x="1176784" y="1271444"/>
            <a:ext cx="6991350" cy="7658100"/>
            <a:chOff x="0" y="0"/>
            <a:chExt cx="9321800" cy="10210800"/>
          </a:xfrm>
        </p:grpSpPr>
        <p:pic>
          <p:nvPicPr>
            <p:cNvPr id="12" name="Picture 12"/>
            <p:cNvPicPr>
              <a:picLocks noChangeAspect="1"/>
            </p:cNvPicPr>
            <p:nvPr/>
          </p:nvPicPr>
          <p:blipFill>
            <a:blip r:embed="rId2"/>
            <a:srcRect l="19541" r="19541"/>
            <a:stretch>
              <a:fillRect/>
            </a:stretch>
          </p:blipFill>
          <p:spPr>
            <a:xfrm>
              <a:off x="0" y="0"/>
              <a:ext cx="9321800" cy="10210800"/>
            </a:xfrm>
            <a:prstGeom prst="rect">
              <a:avLst/>
            </a:prstGeom>
          </p:spPr>
        </p:pic>
      </p:grpSp>
      <p:sp>
        <p:nvSpPr>
          <p:cNvPr id="13" name="TextBox 13"/>
          <p:cNvSpPr txBox="1"/>
          <p:nvPr/>
        </p:nvSpPr>
        <p:spPr>
          <a:xfrm>
            <a:off x="10536134" y="1421773"/>
            <a:ext cx="6020722" cy="832137"/>
          </a:xfrm>
          <a:prstGeom prst="rect">
            <a:avLst/>
          </a:prstGeom>
        </p:spPr>
        <p:txBody>
          <a:bodyPr lIns="0" tIns="0" rIns="0" bIns="0" rtlCol="0" anchor="t">
            <a:spAutoFit/>
          </a:bodyPr>
          <a:lstStyle/>
          <a:p>
            <a:pPr algn="just">
              <a:lnSpc>
                <a:spcPts val="6074"/>
              </a:lnSpc>
            </a:pPr>
            <a:r>
              <a:rPr lang="en-US" sz="5522" b="1">
                <a:solidFill>
                  <a:srgbClr val="060C5B"/>
                </a:solidFill>
                <a:latin typeface="Poppins Bold"/>
                <a:ea typeface="Poppins Bold"/>
                <a:cs typeface="Poppins Bold"/>
                <a:sym typeface="Poppins Bold"/>
              </a:rPr>
              <a:t>QUESTIONS</a:t>
            </a:r>
          </a:p>
        </p:txBody>
      </p:sp>
      <p:sp>
        <p:nvSpPr>
          <p:cNvPr id="14" name="TextBox 14"/>
          <p:cNvSpPr txBox="1"/>
          <p:nvPr/>
        </p:nvSpPr>
        <p:spPr>
          <a:xfrm>
            <a:off x="10536134" y="3245656"/>
            <a:ext cx="7328148" cy="2342515"/>
          </a:xfrm>
          <a:prstGeom prst="rect">
            <a:avLst/>
          </a:prstGeom>
        </p:spPr>
        <p:txBody>
          <a:bodyPr lIns="0" tIns="0" rIns="0" bIns="0" rtlCol="0" anchor="t">
            <a:spAutoFit/>
          </a:bodyPr>
          <a:lstStyle/>
          <a:p>
            <a:pPr algn="l">
              <a:lnSpc>
                <a:spcPts val="3709"/>
              </a:lnSpc>
            </a:pPr>
            <a:r>
              <a:rPr lang="en-US" sz="2649">
                <a:solidFill>
                  <a:srgbClr val="060C5B"/>
                </a:solidFill>
                <a:latin typeface="Poppins"/>
                <a:ea typeface="Poppins"/>
                <a:cs typeface="Poppins"/>
                <a:sym typeface="Poppins"/>
              </a:rPr>
              <a:t>There is no such thing as a stupid question. </a:t>
            </a:r>
          </a:p>
          <a:p>
            <a:pPr algn="l">
              <a:lnSpc>
                <a:spcPts val="3709"/>
              </a:lnSpc>
            </a:pPr>
            <a:r>
              <a:rPr lang="en-US" sz="2649">
                <a:solidFill>
                  <a:srgbClr val="060C5B"/>
                </a:solidFill>
                <a:latin typeface="Poppins"/>
                <a:ea typeface="Poppins"/>
                <a:cs typeface="Poppins"/>
                <a:sym typeface="Poppins"/>
              </a:rPr>
              <a:t>If you don’t know, you don’t know......</a:t>
            </a:r>
          </a:p>
          <a:p>
            <a:pPr algn="l">
              <a:lnSpc>
                <a:spcPts val="3709"/>
              </a:lnSpc>
            </a:pPr>
            <a:r>
              <a:rPr lang="en-US" sz="2649">
                <a:solidFill>
                  <a:srgbClr val="060C5B"/>
                </a:solidFill>
                <a:latin typeface="Poppins"/>
                <a:ea typeface="Poppins"/>
                <a:cs typeface="Poppins"/>
                <a:sym typeface="Poppins"/>
              </a:rPr>
              <a:t>In health and safety you need to know!</a:t>
            </a:r>
          </a:p>
          <a:p>
            <a:pPr algn="l">
              <a:lnSpc>
                <a:spcPts val="3709"/>
              </a:lnSpc>
            </a:pPr>
            <a:endParaRPr lang="en-US" sz="2649">
              <a:solidFill>
                <a:srgbClr val="060C5B"/>
              </a:solidFill>
              <a:latin typeface="Poppins"/>
              <a:ea typeface="Poppins"/>
              <a:cs typeface="Poppins"/>
              <a:sym typeface="Poppins"/>
            </a:endParaRPr>
          </a:p>
          <a:p>
            <a:pPr algn="l">
              <a:lnSpc>
                <a:spcPts val="3709"/>
              </a:lnSpc>
            </a:pPr>
            <a:endParaRPr lang="en-US" sz="2649">
              <a:solidFill>
                <a:srgbClr val="060C5B"/>
              </a:solidFill>
              <a:latin typeface="Poppins"/>
              <a:ea typeface="Poppins"/>
              <a:cs typeface="Poppins"/>
              <a:sym typeface="Poppins"/>
            </a:endParaRPr>
          </a:p>
        </p:txBody>
      </p:sp>
      <p:sp>
        <p:nvSpPr>
          <p:cNvPr id="15" name="TextBox 15"/>
          <p:cNvSpPr txBox="1"/>
          <p:nvPr/>
        </p:nvSpPr>
        <p:spPr>
          <a:xfrm>
            <a:off x="11602425" y="190093"/>
            <a:ext cx="6883922" cy="332740"/>
          </a:xfrm>
          <a:prstGeom prst="rect">
            <a:avLst/>
          </a:prstGeom>
        </p:spPr>
        <p:txBody>
          <a:bodyPr lIns="0" tIns="0" rIns="0" bIns="0" rtlCol="0" anchor="t">
            <a:spAutoFit/>
          </a:bodyPr>
          <a:lstStyle/>
          <a:p>
            <a:pPr algn="ctr">
              <a:lnSpc>
                <a:spcPts val="2480"/>
              </a:lnSpc>
            </a:pPr>
            <a:r>
              <a:rPr lang="en-US" sz="2000" b="1">
                <a:solidFill>
                  <a:srgbClr val="EE4D28"/>
                </a:solidFill>
                <a:latin typeface="Poppins Bold"/>
                <a:ea typeface="Poppins Bold"/>
                <a:cs typeface="Poppins Bold"/>
                <a:sym typeface="Poppins Bold"/>
              </a:rPr>
              <a:t>&lt;Add Details&gt; </a:t>
            </a:r>
            <a:r>
              <a:rPr lang="en-US" sz="2000" b="1">
                <a:solidFill>
                  <a:srgbClr val="060C5B"/>
                </a:solidFill>
                <a:latin typeface="Poppins Bold"/>
                <a:ea typeface="Poppins Bold"/>
                <a:cs typeface="Poppins Bold"/>
                <a:sym typeface="Poppins Bold"/>
              </a:rPr>
              <a:t>Induction Presentation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2c0543b3-5d25-4cbe-8940-18e101dc4e4c" xsi:nil="true"/>
    <Thumbnail xmlns="dad33dd8-b636-4322-af50-12d734682991" xsi:nil="true"/>
    <lcf76f155ced4ddcb4097134ff3c332f xmlns="dad33dd8-b636-4322-af50-12d734682991">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C06CEA7C5BEE8247A709F71CE4BE6392" ma:contentTypeVersion="16" ma:contentTypeDescription="Create a new document." ma:contentTypeScope="" ma:versionID="fc096e79c77115363277a79783dfa5f0">
  <xsd:schema xmlns:xsd="http://www.w3.org/2001/XMLSchema" xmlns:xs="http://www.w3.org/2001/XMLSchema" xmlns:p="http://schemas.microsoft.com/office/2006/metadata/properties" xmlns:ns2="dad33dd8-b636-4322-af50-12d734682991" xmlns:ns3="2c0543b3-5d25-4cbe-8940-18e101dc4e4c" targetNamespace="http://schemas.microsoft.com/office/2006/metadata/properties" ma:root="true" ma:fieldsID="c2f544730031d1f0ef4b0f80475bfbed" ns2:_="" ns3:_="">
    <xsd:import namespace="dad33dd8-b636-4322-af50-12d734682991"/>
    <xsd:import namespace="2c0543b3-5d25-4cbe-8940-18e101dc4e4c"/>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ObjectDetectorVersions" minOccurs="0"/>
                <xsd:element ref="ns2:MediaServiceGenerationTime" minOccurs="0"/>
                <xsd:element ref="ns2:MediaServiceEventHashCode" minOccurs="0"/>
                <xsd:element ref="ns2:MediaLengthInSeconds" minOccurs="0"/>
                <xsd:element ref="ns2:MediaServiceLocation" minOccurs="0"/>
                <xsd:element ref="ns2:lcf76f155ced4ddcb4097134ff3c332f" minOccurs="0"/>
                <xsd:element ref="ns3:TaxCatchAll" minOccurs="0"/>
                <xsd:element ref="ns2:MediaServiceOCR" minOccurs="0"/>
                <xsd:element ref="ns2:Thumbnail" minOccurs="0"/>
                <xsd:element ref="ns3:SharedWithUsers" minOccurs="0"/>
                <xsd:element ref="ns3:SharedWithDetail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ad33dd8-b636-4322-af50-12d73468299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Location" ma:index="15" nillable="true" ma:displayName="Location" ma:indexed="true" ma:internalName="MediaServiceLocation" ma:readOnly="true">
      <xsd:simpleType>
        <xsd:restriction base="dms:Text"/>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28e749aa-655d-4b73-a642-e1698aa2791d"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Thumbnail" ma:index="20" nillable="true" ma:displayName="Thumbnail" ma:format="Thumbnail" ma:internalName="Thumbnail">
      <xsd:simpleType>
        <xsd:restriction base="dms:Unknown"/>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c0543b3-5d25-4cbe-8940-18e101dc4e4c"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9ac387de-34b0-4284-9170-ad292c1deb22}" ma:internalName="TaxCatchAll" ma:showField="CatchAllData" ma:web="2c0543b3-5d25-4cbe-8940-18e101dc4e4c">
      <xsd:complexType>
        <xsd:complexContent>
          <xsd:extension base="dms:MultiChoiceLookup">
            <xsd:sequence>
              <xsd:element name="Value" type="dms:Lookup" maxOccurs="unbounded" minOccurs="0" nillable="true"/>
            </xsd:sequence>
          </xsd:extension>
        </xsd:complexContent>
      </xsd:complexType>
    </xsd:element>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F04756C-9B22-4788-A922-D152D1B180C1}">
  <ds:schemaRefs>
    <ds:schemaRef ds:uri="http://schemas.microsoft.com/sharepoint/v3/contenttype/forms"/>
  </ds:schemaRefs>
</ds:datastoreItem>
</file>

<file path=customXml/itemProps2.xml><?xml version="1.0" encoding="utf-8"?>
<ds:datastoreItem xmlns:ds="http://schemas.openxmlformats.org/officeDocument/2006/customXml" ds:itemID="{32728AA4-DD0F-464F-AC19-8DD50CE819B3}">
  <ds:schemaRefs>
    <ds:schemaRef ds:uri="http://schemas.microsoft.com/office/2006/metadata/properties"/>
    <ds:schemaRef ds:uri="http://schemas.microsoft.com/office/infopath/2007/PartnerControls"/>
    <ds:schemaRef ds:uri="2c0543b3-5d25-4cbe-8940-18e101dc4e4c"/>
    <ds:schemaRef ds:uri="dad33dd8-b636-4322-af50-12d734682991"/>
  </ds:schemaRefs>
</ds:datastoreItem>
</file>

<file path=customXml/itemProps3.xml><?xml version="1.0" encoding="utf-8"?>
<ds:datastoreItem xmlns:ds="http://schemas.openxmlformats.org/officeDocument/2006/customXml" ds:itemID="{9F91F140-B9A7-4F72-81FF-1DC3954AFB8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ad33dd8-b636-4322-af50-12d734682991"/>
    <ds:schemaRef ds:uri="2c0543b3-5d25-4cbe-8940-18e101dc4e4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0</TotalTime>
  <Words>2468</Words>
  <Application>Microsoft Office PowerPoint</Application>
  <PresentationFormat>Custom</PresentationFormat>
  <Paragraphs>357</Paragraphs>
  <Slides>44</Slides>
  <Notes>0</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44</vt:i4>
      </vt:variant>
    </vt:vector>
  </HeadingPairs>
  <TitlesOfParts>
    <vt:vector size="57" baseType="lpstr">
      <vt:lpstr>Poppins Medium</vt:lpstr>
      <vt:lpstr>Poppins</vt:lpstr>
      <vt:lpstr>Poppins Bold</vt:lpstr>
      <vt:lpstr>Arial</vt:lpstr>
      <vt:lpstr>Canva Sans Bold</vt:lpstr>
      <vt:lpstr>Montserrat Medium</vt:lpstr>
      <vt:lpstr>Barlow SemiCondensed Bold</vt:lpstr>
      <vt:lpstr>Hind Madurai</vt:lpstr>
      <vt:lpstr>Montserrat Classic Bold</vt:lpstr>
      <vt:lpstr>Calibri</vt:lpstr>
      <vt:lpstr>Montserrat</vt:lpstr>
      <vt:lpstr>Poppins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TBA Induction</dc:title>
  <dc:creator>Melissa Rose</dc:creator>
  <cp:lastModifiedBy>Melissa Rose</cp:lastModifiedBy>
  <cp:revision>1</cp:revision>
  <dcterms:created xsi:type="dcterms:W3CDTF">2006-08-16T00:00:00Z</dcterms:created>
  <dcterms:modified xsi:type="dcterms:W3CDTF">2026-10-28T10:32:21Z</dcterms:modified>
  <dc:identifier>DAGrXTfp9HU</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0x010100C06CEA7C5BEE8247A709F71CE4BE6392</vt:lpwstr>
  </property>
</Properties>
</file>